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9" r:id="rId2"/>
    <p:sldId id="257" r:id="rId3"/>
    <p:sldId id="260" r:id="rId4"/>
    <p:sldId id="271" r:id="rId5"/>
    <p:sldId id="272" r:id="rId6"/>
    <p:sldId id="265" r:id="rId7"/>
    <p:sldId id="266" r:id="rId8"/>
    <p:sldId id="267" r:id="rId9"/>
    <p:sldId id="268" r:id="rId10"/>
    <p:sldId id="269" r:id="rId11"/>
    <p:sldId id="273" r:id="rId12"/>
    <p:sldId id="274" r:id="rId13"/>
    <p:sldId id="275" r:id="rId14"/>
    <p:sldId id="276" r:id="rId15"/>
    <p:sldId id="277" r:id="rId16"/>
    <p:sldId id="270" r:id="rId17"/>
    <p:sldId id="258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9964" autoAdjust="0"/>
  </p:normalViewPr>
  <p:slideViewPr>
    <p:cSldViewPr snapToGrid="0">
      <p:cViewPr varScale="1">
        <p:scale>
          <a:sx n="66" d="100"/>
          <a:sy n="66" d="100"/>
        </p:scale>
        <p:origin x="85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4EDB01-3D77-4BEC-9976-5245A1831D1E}" type="datetimeFigureOut">
              <a:rPr lang="pt-BR" smtClean="0"/>
              <a:t>06/06/2019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5FA8F1-78DD-45C2-896E-EF74FD527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324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É um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sistema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MPP (Massively Parallel Processing),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diferente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do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sistema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de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armazenamento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tradicional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,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onde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,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em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vez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de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tudo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consolidado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em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uma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única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máquina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, é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na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verdade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um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sistema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distribuído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em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que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diferentes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computadores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,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chamados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nós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,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trabalham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juntos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para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fornecer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dados para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suas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consultas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. </a:t>
            </a:r>
            <a:endParaRPr lang="en-US" sz="1200" dirty="0">
              <a:solidFill>
                <a:srgbClr val="0070C0"/>
              </a:solidFill>
              <a:latin typeface="Facto"/>
              <a:cs typeface="Calibri"/>
            </a:endParaRPr>
          </a:p>
          <a:p>
            <a:endParaRPr lang="en-US" sz="1200" dirty="0">
              <a:solidFill>
                <a:srgbClr val="0070C0"/>
              </a:solidFill>
              <a:latin typeface="Facto"/>
              <a:ea typeface="MS PGothic"/>
              <a:cs typeface="Calibri"/>
            </a:endParaRPr>
          </a:p>
          <a:p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• A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divisão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do SQL Data Warehouse do Azure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em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várias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máquinas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o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torna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dependente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do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armazenamento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distribuído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,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bem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como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na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computação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distribuída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.</a:t>
            </a:r>
            <a:endParaRPr lang="en-US" sz="1200" dirty="0">
              <a:solidFill>
                <a:srgbClr val="0070C0"/>
              </a:solidFill>
              <a:latin typeface="Facto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FA8F1-78DD-45C2-896E-EF74FD527A9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0894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É um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sistema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MPP (Massively Parallel Processing),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diferente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do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sistema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de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armazenamento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tradicional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,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onde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,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em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vez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de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tudo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consolidado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em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uma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única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máquina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, é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na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verdade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um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sistema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distribuído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em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que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diferentes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computadores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,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chamados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nós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,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trabalham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juntos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para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fornecer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dados para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suas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consultas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. </a:t>
            </a:r>
            <a:endParaRPr lang="en-US" sz="1200" dirty="0">
              <a:solidFill>
                <a:srgbClr val="0070C0"/>
              </a:solidFill>
              <a:latin typeface="Facto"/>
              <a:cs typeface="Calibri"/>
            </a:endParaRPr>
          </a:p>
          <a:p>
            <a:endParaRPr lang="en-US" sz="1200" dirty="0">
              <a:solidFill>
                <a:srgbClr val="0070C0"/>
              </a:solidFill>
              <a:latin typeface="Facto"/>
              <a:ea typeface="MS PGothic"/>
              <a:cs typeface="Calibri"/>
            </a:endParaRPr>
          </a:p>
          <a:p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• A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divisão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do SQL Data Warehouse do Azure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em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várias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máquinas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o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torna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dependente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do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armazenamento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distribuído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,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bem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como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na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computação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distribuída</a:t>
            </a:r>
            <a:r>
              <a:rPr lang="en-US" sz="12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.</a:t>
            </a:r>
            <a:endParaRPr lang="en-US" sz="1200" dirty="0">
              <a:solidFill>
                <a:srgbClr val="0070C0"/>
              </a:solidFill>
              <a:latin typeface="Facto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FA8F1-78DD-45C2-896E-EF74FD527A9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1013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A1B395C-DC08-4956-82DB-773DB4791DA5}" type="slidenum">
              <a:rPr lang="pt-BR" altLang="pt-BR" sz="1200" smtClean="0"/>
              <a:pPr eaLnBrk="1" hangingPunct="1"/>
              <a:t>14</a:t>
            </a:fld>
            <a:endParaRPr lang="pt-BR" altLang="pt-BR" sz="120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962486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A1B395C-DC08-4956-82DB-773DB4791DA5}" type="slidenum">
              <a:rPr lang="pt-BR" altLang="pt-BR" sz="1200" smtClean="0"/>
              <a:pPr eaLnBrk="1" hangingPunct="1"/>
              <a:t>15</a:t>
            </a:fld>
            <a:endParaRPr lang="pt-BR" altLang="pt-BR" sz="120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1097091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74F129-4BFC-4132-805A-052A80CF8D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90A26BE-3356-45FD-AD48-7AD676372F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9CE2207-7FE3-44E9-BB0D-CB145C53CA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579578-97DB-4F4D-BC64-F156A0469C07}" type="datetimeFigureOut">
              <a:rPr lang="pt-BR" smtClean="0"/>
              <a:t>06/06/2019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FA3726-5889-43EA-9218-C653CA01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BC8109-6803-4D86-BDF7-3FA21BD61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8C77F2B-6DD0-408D-B9E5-E7CD3A9F4A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5035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01F157-4BDB-4E48-8762-C4C2ADA64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F5BA1A6-DD49-4EF2-BEA2-56799DED96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D2907FA-D2AA-4D70-BF96-644020408E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579578-97DB-4F4D-BC64-F156A0469C07}" type="datetimeFigureOut">
              <a:rPr lang="pt-BR" smtClean="0"/>
              <a:t>06/06/2019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59FC60-DC69-4542-A108-DCC333444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AD87E5-C6E2-44AF-BB7D-1D87EB63E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8C77F2B-6DD0-408D-B9E5-E7CD3A9F4A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8661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AF7D2B4-067F-4404-AAF9-2BB2E356D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72DA842-212C-4B8D-84AC-69BD78C47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5E02681-E1EA-49CD-9C2A-8228153CC8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579578-97DB-4F4D-BC64-F156A0469C07}" type="datetimeFigureOut">
              <a:rPr lang="pt-BR" smtClean="0"/>
              <a:t>06/06/2019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BD7AA7E-94DC-41C4-B924-DF2EDD9D4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AB9E5A-EDDB-4A05-AEF7-1DB25485D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8C77F2B-6DD0-408D-B9E5-E7CD3A9F4A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6618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E09AB0-72D9-4171-B76C-130E39FE7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21DB48-4257-420A-9E04-2EDB9A004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7311D4-BC70-4E36-91E0-9E67E999B6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579578-97DB-4F4D-BC64-F156A0469C07}" type="datetimeFigureOut">
              <a:rPr lang="pt-BR" smtClean="0"/>
              <a:t>06/06/2019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B198F58-44C0-4C75-A627-682404058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AA6FF41-9B72-46E8-8650-0C391EAD3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8C77F2B-6DD0-408D-B9E5-E7CD3A9F4A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441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02DA17-74C5-4AF8-89A9-8458C4150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376D2E7-CF53-4EEE-AF8E-085707F71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072531-F13D-4DFA-906C-579EC85196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579578-97DB-4F4D-BC64-F156A0469C07}" type="datetimeFigureOut">
              <a:rPr lang="pt-BR" smtClean="0"/>
              <a:t>06/06/2019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687792B-486E-484E-BA4E-8612CF31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1AEBA3-2A22-4DE7-A73D-59B82806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8C77F2B-6DD0-408D-B9E5-E7CD3A9F4A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4778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7F7805-B379-4E09-9F7C-FDD7EEA97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79F8F8-7AAE-4EFD-BFC7-9091405111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CE274ED-20BA-47F6-B060-283723B09E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6DE8D9D-73F4-4024-8215-43B1C0BB11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579578-97DB-4F4D-BC64-F156A0469C07}" type="datetimeFigureOut">
              <a:rPr lang="pt-BR" smtClean="0"/>
              <a:t>06/06/2019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9730098-395A-4400-AA85-52C323D31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3F5CBC7-8F43-4AA8-A1AF-CDEB21081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8C77F2B-6DD0-408D-B9E5-E7CD3A9F4A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4129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6D057D-CEB2-4059-AA90-27A782FD9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68AE417-4B95-428D-A4D5-3170946AB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E84057C-A929-4162-A7AF-20B372DDA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C6E484B-F313-4338-A5D3-971E73A232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8FE468A-97D5-4734-9F32-D032590637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C8FD828-01DF-43A7-8FD5-67BD158856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579578-97DB-4F4D-BC64-F156A0469C07}" type="datetimeFigureOut">
              <a:rPr lang="pt-BR" smtClean="0"/>
              <a:t>06/06/2019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B0D3A90-47FE-4B8E-A947-421D1B070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3913BEA-E495-4747-A7CD-02F8D5EAA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8C77F2B-6DD0-408D-B9E5-E7CD3A9F4A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1217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9E2BD2-A626-462D-BFA3-B24B0ED19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9ADDA02-DA87-4E8A-8422-4A133DBCE7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579578-97DB-4F4D-BC64-F156A0469C07}" type="datetimeFigureOut">
              <a:rPr lang="pt-BR" smtClean="0"/>
              <a:t>06/06/2019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453DCA1-44FC-4E02-9813-9C3225A95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9D8ECBA-681F-4E99-A312-5903FE871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8C77F2B-6DD0-408D-B9E5-E7CD3A9F4A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457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4219B32-A687-4619-A8A2-B6F5B31F10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579578-97DB-4F4D-BC64-F156A0469C07}" type="datetimeFigureOut">
              <a:rPr lang="pt-BR" smtClean="0"/>
              <a:t>06/06/2019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DC03557-5CA6-4A49-991B-80C8A3265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A39093D-3E45-4951-9053-44BC4EA67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8C77F2B-6DD0-408D-B9E5-E7CD3A9F4A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8459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77D36-B2E2-4DA7-B383-BA295364A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DF492D-A692-49FB-9A99-201E8AF22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89A4432-F89A-4EE6-9559-A3217995A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0A77313-3B44-461B-81F7-26E619AB12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579578-97DB-4F4D-BC64-F156A0469C07}" type="datetimeFigureOut">
              <a:rPr lang="pt-BR" smtClean="0"/>
              <a:t>06/06/2019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9BCEA42-8D20-485B-AF6B-955FAC234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F78563-32D6-4F71-8169-9DCF8EAF7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8C77F2B-6DD0-408D-B9E5-E7CD3A9F4A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4511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068F84-F2F2-42D0-B724-E470470F6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7A357B0-D9AA-4F47-B5FB-7509BE158E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4F0BBDB-1991-4EB6-A659-80A7F58E5A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3A69B9A-45B5-4707-94B7-8DA14CAFFA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579578-97DB-4F4D-BC64-F156A0469C07}" type="datetimeFigureOut">
              <a:rPr lang="pt-BR" smtClean="0"/>
              <a:t>06/06/2019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FBF65AA-D30F-4A50-BB00-0CEC89E46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49A653C-EFFD-4A2C-A9B0-D5E2407E7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8C77F2B-6DD0-408D-B9E5-E7CD3A9F4A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7503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Uma imagem contendo texto&#10;&#10;Descrição gerada com muito alta confiança">
            <a:extLst>
              <a:ext uri="{FF2B5EF4-FFF2-40B4-BE49-F238E27FC236}">
                <a16:creationId xmlns:a16="http://schemas.microsoft.com/office/drawing/2014/main" id="{E4BE7F93-CAAC-4C95-B699-61D9A887DA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180"/>
          <a:stretch/>
        </p:blipFill>
        <p:spPr>
          <a:xfrm flipV="1">
            <a:off x="11101723" y="-49879"/>
            <a:ext cx="1090277" cy="6949441"/>
          </a:xfrm>
          <a:prstGeom prst="rect">
            <a:avLst/>
          </a:prstGeom>
        </p:spPr>
      </p:pic>
      <p:sp>
        <p:nvSpPr>
          <p:cNvPr id="9" name="Rounded Rectangle">
            <a:extLst>
              <a:ext uri="{FF2B5EF4-FFF2-40B4-BE49-F238E27FC236}">
                <a16:creationId xmlns:a16="http://schemas.microsoft.com/office/drawing/2014/main" id="{76DC4B81-D005-4A6D-AF9D-4A1DEDD9DD6E}"/>
              </a:ext>
            </a:extLst>
          </p:cNvPr>
          <p:cNvSpPr/>
          <p:nvPr/>
        </p:nvSpPr>
        <p:spPr>
          <a:xfrm flipV="1">
            <a:off x="162369" y="762000"/>
            <a:ext cx="11960331" cy="45719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2700">
            <a:noFill/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4" name="Imagem 13" descr="Uma imagem contendo objeto&#10;&#10;Descrição gerada com muito alta confiança">
            <a:extLst>
              <a:ext uri="{FF2B5EF4-FFF2-40B4-BE49-F238E27FC236}">
                <a16:creationId xmlns:a16="http://schemas.microsoft.com/office/drawing/2014/main" id="{7AEB4298-6376-4F0E-9EFE-F1023DEF9CFA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600" y="6229005"/>
            <a:ext cx="920522" cy="47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53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zure/data-factory/" TargetMode="External"/><Relationship Id="rId3" Type="http://schemas.openxmlformats.org/officeDocument/2006/relationships/hyperlink" Target="https://azure.microsoft.com/en-us/free/" TargetMode="External"/><Relationship Id="rId7" Type="http://schemas.openxmlformats.org/officeDocument/2006/relationships/hyperlink" Target="https://docs.microsoft.com/en-us/sql/relational-databases/polybase/polybase-guide?view=sql-server-2017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learn/paths/implement-sql-data-warehouse/" TargetMode="External"/><Relationship Id="rId5" Type="http://schemas.openxmlformats.org/officeDocument/2006/relationships/hyperlink" Target="https://docs.microsoft.com/en-us/azure/sql-data-warehouse/massively-parallel-processing-mpp-architecture" TargetMode="External"/><Relationship Id="rId4" Type="http://schemas.openxmlformats.org/officeDocument/2006/relationships/hyperlink" Target="https://docs.microsoft.com/en-us/azure/sql-data-warehouse/" TargetMode="External"/><Relationship Id="rId9" Type="http://schemas.openxmlformats.org/officeDocument/2006/relationships/hyperlink" Target="https://feedback.azure.com/forums/270578-data-factory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linkedin.com/in/raiane-flores-borba-lins-07567463/" TargetMode="External"/><Relationship Id="rId5" Type="http://schemas.openxmlformats.org/officeDocument/2006/relationships/hyperlink" Target="https://github.com/sidneyocirqueira/brasiliatechconf2019" TargetMode="External"/><Relationship Id="rId4" Type="http://schemas.openxmlformats.org/officeDocument/2006/relationships/hyperlink" Target="https://www.linkedin.com/in/sidneyoliveiracirqueira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texto&#10;&#10;Descrição gerada com muito alta confiança">
            <a:extLst>
              <a:ext uri="{FF2B5EF4-FFF2-40B4-BE49-F238E27FC236}">
                <a16:creationId xmlns:a16="http://schemas.microsoft.com/office/drawing/2014/main" id="{35B6D676-79FE-4579-B366-F2573F15F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360" y="-459545"/>
            <a:ext cx="12324360" cy="731754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E4E806C-498F-4458-AF4B-61264D5CC7AA}"/>
              </a:ext>
            </a:extLst>
          </p:cNvPr>
          <p:cNvSpPr txBox="1"/>
          <p:nvPr/>
        </p:nvSpPr>
        <p:spPr>
          <a:xfrm>
            <a:off x="1841560" y="2604448"/>
            <a:ext cx="10049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121917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600" kern="0" dirty="0">
                <a:solidFill>
                  <a:schemeClr val="accent1">
                    <a:lumMod val="75000"/>
                  </a:schemeClr>
                </a:solidFill>
                <a:latin typeface="Facto bold"/>
                <a:ea typeface="Verdana" panose="020B0604030504040204" pitchFamily="34" charset="0"/>
                <a:cs typeface="Verdana" panose="020B0604030504040204" pitchFamily="34" charset="0"/>
              </a:rPr>
              <a:t>Carregando dados para </a:t>
            </a:r>
            <a:r>
              <a:rPr lang="pt-BR" sz="3600" kern="0" dirty="0" err="1">
                <a:solidFill>
                  <a:schemeClr val="accent1">
                    <a:lumMod val="75000"/>
                  </a:schemeClr>
                </a:solidFill>
                <a:latin typeface="Facto bold"/>
                <a:ea typeface="Verdana" panose="020B0604030504040204" pitchFamily="34" charset="0"/>
                <a:cs typeface="Verdana" panose="020B0604030504040204" pitchFamily="34" charset="0"/>
              </a:rPr>
              <a:t>Azure</a:t>
            </a:r>
            <a:r>
              <a:rPr lang="pt-BR" sz="3600" kern="0" dirty="0">
                <a:solidFill>
                  <a:schemeClr val="accent1">
                    <a:lumMod val="75000"/>
                  </a:schemeClr>
                </a:solidFill>
                <a:latin typeface="Facto bold"/>
                <a:ea typeface="Verdana" panose="020B0604030504040204" pitchFamily="34" charset="0"/>
                <a:cs typeface="Verdana" panose="020B0604030504040204" pitchFamily="34" charset="0"/>
              </a:rPr>
              <a:t> SQL Data </a:t>
            </a:r>
            <a:r>
              <a:rPr lang="pt-BR" sz="3600" kern="0" dirty="0" err="1">
                <a:solidFill>
                  <a:schemeClr val="accent1">
                    <a:lumMod val="75000"/>
                  </a:schemeClr>
                </a:solidFill>
                <a:latin typeface="Facto bold"/>
                <a:ea typeface="Verdana" panose="020B0604030504040204" pitchFamily="34" charset="0"/>
                <a:cs typeface="Verdana" panose="020B0604030504040204" pitchFamily="34" charset="0"/>
              </a:rPr>
              <a:t>Warehouse</a:t>
            </a:r>
            <a:r>
              <a:rPr lang="pt-BR" sz="3600" kern="0" dirty="0">
                <a:solidFill>
                  <a:schemeClr val="accent1">
                    <a:lumMod val="75000"/>
                  </a:schemeClr>
                </a:solidFill>
                <a:latin typeface="Facto bold"/>
                <a:ea typeface="Verdana" panose="020B0604030504040204" pitchFamily="34" charset="0"/>
                <a:cs typeface="Verdana" panose="020B0604030504040204" pitchFamily="34" charset="0"/>
              </a:rPr>
              <a:t> com  </a:t>
            </a:r>
            <a:r>
              <a:rPr lang="pt-BR" sz="3600" kern="0" dirty="0" err="1">
                <a:solidFill>
                  <a:schemeClr val="accent1">
                    <a:lumMod val="75000"/>
                  </a:schemeClr>
                </a:solidFill>
                <a:latin typeface="Facto bold"/>
                <a:ea typeface="Verdana" panose="020B0604030504040204" pitchFamily="34" charset="0"/>
                <a:cs typeface="Verdana" panose="020B0604030504040204" pitchFamily="34" charset="0"/>
              </a:rPr>
              <a:t>Datafactory</a:t>
            </a:r>
            <a:r>
              <a:rPr lang="pt-BR" sz="3600" kern="0" dirty="0">
                <a:solidFill>
                  <a:schemeClr val="accent1">
                    <a:lumMod val="75000"/>
                  </a:schemeClr>
                </a:solidFill>
                <a:latin typeface="Facto bold"/>
                <a:ea typeface="Verdana" panose="020B0604030504040204" pitchFamily="34" charset="0"/>
                <a:cs typeface="Verdana" panose="020B0604030504040204" pitchFamily="34" charset="0"/>
              </a:rPr>
              <a:t> e </a:t>
            </a:r>
            <a:r>
              <a:rPr lang="pt-BR" sz="3600" kern="0" dirty="0" err="1">
                <a:solidFill>
                  <a:schemeClr val="accent1">
                    <a:lumMod val="75000"/>
                  </a:schemeClr>
                </a:solidFill>
                <a:latin typeface="Facto bold"/>
                <a:ea typeface="Verdana" panose="020B0604030504040204" pitchFamily="34" charset="0"/>
                <a:cs typeface="Verdana" panose="020B0604030504040204" pitchFamily="34" charset="0"/>
              </a:rPr>
              <a:t>Polybase</a:t>
            </a:r>
            <a:endParaRPr kumimoji="0" lang="pt-BR" sz="360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Facto bold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CE155F2B-CF7F-4599-AADA-86ADD0503B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55723" y="407572"/>
            <a:ext cx="3004714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ct val="90000"/>
              </a:lnSpc>
            </a:pPr>
            <a:r>
              <a:rPr lang="pt-BR" altLang="pt-BR" sz="2400" dirty="0" err="1">
                <a:solidFill>
                  <a:schemeClr val="accent1">
                    <a:lumMod val="75000"/>
                  </a:schemeClr>
                </a:solidFill>
                <a:latin typeface="Facto" charset="0"/>
                <a:ea typeface="Facto" charset="0"/>
                <a:cs typeface="Facto" charset="0"/>
              </a:rPr>
              <a:t>Raiane</a:t>
            </a:r>
            <a:r>
              <a:rPr lang="pt-BR" altLang="pt-BR" sz="2400" dirty="0">
                <a:solidFill>
                  <a:schemeClr val="accent1">
                    <a:lumMod val="75000"/>
                  </a:schemeClr>
                </a:solidFill>
                <a:latin typeface="Facto" charset="0"/>
                <a:ea typeface="Facto" charset="0"/>
                <a:cs typeface="Facto" charset="0"/>
              </a:rPr>
              <a:t> Lins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1BA8845B-5AEE-4A42-8557-E9395F5FFC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47147" y="832304"/>
            <a:ext cx="3004714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ct val="90000"/>
              </a:lnSpc>
            </a:pPr>
            <a:r>
              <a:rPr lang="pt-BR" altLang="pt-BR" sz="2400" dirty="0">
                <a:solidFill>
                  <a:schemeClr val="accent1">
                    <a:lumMod val="75000"/>
                  </a:schemeClr>
                </a:solidFill>
                <a:latin typeface="Facto" charset="0"/>
                <a:ea typeface="Facto" charset="0"/>
                <a:cs typeface="Facto" charset="0"/>
              </a:rPr>
              <a:t>Sidney Cirqueira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A59CE32-8A61-43E9-AA22-023EA68E8D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0916" y="6151072"/>
            <a:ext cx="3004714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ct val="90000"/>
              </a:lnSpc>
            </a:pPr>
            <a:r>
              <a:rPr lang="pt-BR" altLang="pt-BR" sz="2400" b="1" dirty="0">
                <a:solidFill>
                  <a:schemeClr val="accent1">
                    <a:lumMod val="75000"/>
                  </a:schemeClr>
                </a:solidFill>
                <a:latin typeface="Facto" charset="0"/>
                <a:ea typeface="Facto" charset="0"/>
                <a:cs typeface="Facto" charset="0"/>
              </a:rPr>
              <a:t>#</a:t>
            </a:r>
            <a:r>
              <a:rPr lang="pt-BR" altLang="pt-BR" sz="2400" b="1" dirty="0" err="1">
                <a:solidFill>
                  <a:schemeClr val="accent1">
                    <a:lumMod val="75000"/>
                  </a:schemeClr>
                </a:solidFill>
                <a:latin typeface="Facto" charset="0"/>
                <a:ea typeface="Facto" charset="0"/>
                <a:cs typeface="Facto" charset="0"/>
              </a:rPr>
              <a:t>bsbtechconf</a:t>
            </a:r>
            <a:endParaRPr lang="pt-BR" altLang="pt-BR" sz="2400" b="1" dirty="0">
              <a:solidFill>
                <a:schemeClr val="accent1">
                  <a:lumMod val="75000"/>
                </a:schemeClr>
              </a:solidFill>
              <a:latin typeface="Facto" charset="0"/>
              <a:ea typeface="Facto" charset="0"/>
              <a:cs typeface="Fac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37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EB4F10F-3288-496A-A2D4-E4833D02A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858D31A9-3765-4649-B312-1674089F50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368" y="229870"/>
            <a:ext cx="9987471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pt-BR" sz="3200" b="1" dirty="0">
                <a:latin typeface="Facto" charset="0"/>
                <a:ea typeface="Facto" charset="0"/>
                <a:cs typeface="Facto" charset="0"/>
              </a:rPr>
              <a:t>O que é o </a:t>
            </a:r>
            <a:r>
              <a:rPr lang="en-US" altLang="pt-BR" sz="3200" b="1" dirty="0" err="1">
                <a:latin typeface="Facto" charset="0"/>
                <a:ea typeface="Facto" charset="0"/>
                <a:cs typeface="Facto" charset="0"/>
              </a:rPr>
              <a:t>Polybase</a:t>
            </a:r>
            <a:r>
              <a:rPr lang="en-US" altLang="pt-BR" sz="3200" b="1" dirty="0">
                <a:latin typeface="Facto" charset="0"/>
                <a:ea typeface="Facto" charset="0"/>
                <a:cs typeface="Facto" charset="0"/>
              </a:rPr>
              <a:t>?</a:t>
            </a:r>
            <a:endParaRPr lang="pt-BR" altLang="pt-BR" sz="3200" b="1" dirty="0">
              <a:latin typeface="Facto" charset="0"/>
              <a:ea typeface="Facto" charset="0"/>
              <a:cs typeface="Facto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E4B592-257B-4DBF-9B6F-90E98E62D25D}"/>
              </a:ext>
            </a:extLst>
          </p:cNvPr>
          <p:cNvSpPr txBox="1"/>
          <p:nvPr/>
        </p:nvSpPr>
        <p:spPr>
          <a:xfrm>
            <a:off x="487896" y="1294131"/>
            <a:ext cx="10599204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 fontAlgn="base"/>
            <a:r>
              <a:rPr lang="pt-BR" sz="2400" dirty="0"/>
              <a:t>É uma tecnologia que acessa dados fora da base de dados do SQL Server via T-SQL</a:t>
            </a:r>
            <a:r>
              <a:rPr lang="en-US" sz="2400" dirty="0"/>
              <a:t>;</a:t>
            </a:r>
          </a:p>
          <a:p>
            <a:pPr algn="just" fontAlgn="base"/>
            <a:endParaRPr lang="en-US" sz="2400" dirty="0"/>
          </a:p>
          <a:p>
            <a:pPr algn="just" fontAlgn="base"/>
            <a:r>
              <a:rPr lang="pt-BR" sz="2400" dirty="0"/>
              <a:t>A partir do SQL Server 2016 isso permite você rodar consultas em dados externos no </a:t>
            </a:r>
            <a:r>
              <a:rPr lang="pt-BR" sz="2400" dirty="0" err="1"/>
              <a:t>Hadoop</a:t>
            </a:r>
            <a:r>
              <a:rPr lang="pt-BR" sz="2400" dirty="0"/>
              <a:t> ou importar/exportar dados de um </a:t>
            </a:r>
            <a:r>
              <a:rPr lang="pt-BR" sz="2400" dirty="0" err="1"/>
              <a:t>Azure</a:t>
            </a:r>
            <a:r>
              <a:rPr lang="pt-BR" sz="2400" dirty="0"/>
              <a:t> </a:t>
            </a:r>
            <a:r>
              <a:rPr lang="pt-BR" sz="2400" dirty="0" err="1"/>
              <a:t>Blob</a:t>
            </a:r>
            <a:r>
              <a:rPr lang="pt-BR" sz="2400" dirty="0"/>
              <a:t> </a:t>
            </a:r>
            <a:r>
              <a:rPr lang="pt-BR" sz="2400" dirty="0" err="1"/>
              <a:t>Storage</a:t>
            </a:r>
            <a:r>
              <a:rPr lang="pt-BR" sz="2400" dirty="0"/>
              <a:t>;</a:t>
            </a:r>
          </a:p>
          <a:p>
            <a:pPr algn="just" fontAlgn="base"/>
            <a:endParaRPr lang="en-US" sz="2400" dirty="0"/>
          </a:p>
          <a:p>
            <a:pPr algn="just" fontAlgn="base"/>
            <a:r>
              <a:rPr lang="pt-BR" sz="2400" dirty="0"/>
              <a:t>No SQL Server 2019 CTP 2.0 é possível acessar dados externos no SQL Server, Oracle, </a:t>
            </a:r>
            <a:r>
              <a:rPr lang="pt-BR" sz="2400" dirty="0" err="1"/>
              <a:t>Teradata</a:t>
            </a:r>
            <a:r>
              <a:rPr lang="pt-BR" sz="2400" dirty="0"/>
              <a:t> e </a:t>
            </a:r>
            <a:r>
              <a:rPr lang="pt-BR" sz="2400" dirty="0" err="1"/>
              <a:t>MongoDB</a:t>
            </a:r>
            <a:r>
              <a:rPr lang="pt-BR" sz="2400" dirty="0"/>
              <a:t>;</a:t>
            </a:r>
          </a:p>
          <a:p>
            <a:pPr algn="just" fontAlgn="base"/>
            <a:endParaRPr lang="pt-BR" sz="2400" dirty="0"/>
          </a:p>
          <a:p>
            <a:pPr algn="just" fontAlgn="base"/>
            <a:r>
              <a:rPr lang="en-US" sz="2400" dirty="0" err="1"/>
              <a:t>Opções</a:t>
            </a:r>
            <a:r>
              <a:rPr lang="en-US" sz="2400" dirty="0"/>
              <a:t> para </a:t>
            </a:r>
            <a:r>
              <a:rPr lang="en-US" sz="2400" dirty="0" err="1"/>
              <a:t>carregamento</a:t>
            </a:r>
            <a:r>
              <a:rPr lang="en-US" sz="2400" dirty="0"/>
              <a:t> de dados: </a:t>
            </a:r>
            <a:r>
              <a:rPr lang="en-US" sz="2400" u="sng" dirty="0"/>
              <a:t>TSQL</a:t>
            </a:r>
            <a:r>
              <a:rPr lang="en-US" sz="2400" dirty="0"/>
              <a:t>, SSIS, </a:t>
            </a:r>
            <a:r>
              <a:rPr lang="en-US" sz="2400" u="sng" dirty="0" err="1"/>
              <a:t>DataFactory</a:t>
            </a:r>
            <a:r>
              <a:rPr lang="en-US" sz="2400" dirty="0"/>
              <a:t> e </a:t>
            </a:r>
            <a:r>
              <a:rPr lang="en-US" sz="2400" dirty="0" err="1"/>
              <a:t>Databricks</a:t>
            </a:r>
            <a:r>
              <a:rPr lang="en-US" sz="2400" dirty="0"/>
              <a:t>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99463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EB4F10F-3288-496A-A2D4-E4833D02A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320"/>
            <a:ext cx="12192000" cy="6858000"/>
          </a:xfrm>
          <a:prstGeom prst="rect">
            <a:avLst/>
          </a:prstGeom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858D31A9-3765-4649-B312-1674089F50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368" y="229870"/>
            <a:ext cx="9987471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pt-BR" sz="3200" b="1" dirty="0">
                <a:latin typeface="Facto" charset="0"/>
                <a:ea typeface="Facto" charset="0"/>
                <a:cs typeface="Facto" charset="0"/>
              </a:rPr>
              <a:t>Integra</a:t>
            </a:r>
            <a:r>
              <a:rPr lang="pt-BR" altLang="pt-BR" sz="3200" b="1" dirty="0" err="1">
                <a:latin typeface="Facto" charset="0"/>
                <a:ea typeface="Facto" charset="0"/>
                <a:cs typeface="Facto" charset="0"/>
              </a:rPr>
              <a:t>ção</a:t>
            </a:r>
            <a:r>
              <a:rPr lang="pt-BR" altLang="pt-BR" sz="3200" b="1" dirty="0">
                <a:latin typeface="Facto" charset="0"/>
                <a:ea typeface="Facto" charset="0"/>
                <a:cs typeface="Facto" charset="0"/>
              </a:rPr>
              <a:t> </a:t>
            </a:r>
            <a:r>
              <a:rPr lang="en-US" altLang="pt-BR" sz="3200" b="1" dirty="0" err="1">
                <a:latin typeface="Facto" charset="0"/>
                <a:ea typeface="Facto" charset="0"/>
                <a:cs typeface="Facto" charset="0"/>
              </a:rPr>
              <a:t>Polybase</a:t>
            </a:r>
            <a:r>
              <a:rPr lang="en-US" altLang="pt-BR" sz="3200" b="1" dirty="0">
                <a:latin typeface="Facto" charset="0"/>
                <a:ea typeface="Facto" charset="0"/>
                <a:cs typeface="Facto" charset="0"/>
              </a:rPr>
              <a:t> com Azure</a:t>
            </a:r>
            <a:endParaRPr lang="pt-BR" altLang="pt-BR" sz="3200" b="1" dirty="0">
              <a:latin typeface="Facto" charset="0"/>
              <a:ea typeface="Facto" charset="0"/>
              <a:cs typeface="Facto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E4B592-257B-4DBF-9B6F-90E98E62D25D}"/>
              </a:ext>
            </a:extLst>
          </p:cNvPr>
          <p:cNvSpPr txBox="1"/>
          <p:nvPr/>
        </p:nvSpPr>
        <p:spPr>
          <a:xfrm>
            <a:off x="617671" y="2623850"/>
            <a:ext cx="459845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 fontAlgn="base"/>
            <a:r>
              <a:rPr lang="pt-BR" sz="2400" dirty="0"/>
              <a:t>Permite que o SQL Data </a:t>
            </a:r>
            <a:r>
              <a:rPr lang="pt-BR" sz="2400" dirty="0" err="1"/>
              <a:t>Warehouse</a:t>
            </a:r>
            <a:r>
              <a:rPr lang="pt-BR" sz="2400" dirty="0"/>
              <a:t> importar e exportar dados do </a:t>
            </a:r>
            <a:r>
              <a:rPr lang="pt-BR" sz="2400" dirty="0" err="1"/>
              <a:t>Azure</a:t>
            </a:r>
            <a:r>
              <a:rPr lang="pt-BR" sz="2400" dirty="0"/>
              <a:t> </a:t>
            </a:r>
            <a:r>
              <a:rPr lang="pt-BR" sz="2400" dirty="0" err="1"/>
              <a:t>Blob</a:t>
            </a:r>
            <a:r>
              <a:rPr lang="pt-BR" sz="2400" dirty="0"/>
              <a:t> </a:t>
            </a:r>
            <a:r>
              <a:rPr lang="pt-BR" sz="2400" dirty="0" err="1"/>
              <a:t>Storage</a:t>
            </a:r>
            <a:r>
              <a:rPr lang="pt-BR" sz="2400" dirty="0"/>
              <a:t> e </a:t>
            </a:r>
            <a:r>
              <a:rPr lang="pt-BR" sz="2400" dirty="0" err="1"/>
              <a:t>Azure</a:t>
            </a:r>
            <a:r>
              <a:rPr lang="pt-BR" sz="2400" dirty="0"/>
              <a:t> Data Lake.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F688967-04AD-4CF1-91F2-6D4B4F1B6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796" y="1488522"/>
            <a:ext cx="5374535" cy="388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19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EB4F10F-3288-496A-A2D4-E4833D02A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51A33CD-0BA4-41E3-B81D-D91D23F1A5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" t="18580" r="2869" b="16926"/>
          <a:stretch/>
        </p:blipFill>
        <p:spPr>
          <a:xfrm>
            <a:off x="2000249" y="4991100"/>
            <a:ext cx="8020051" cy="1066799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EEECEC0-F97F-4550-B706-4F527EA71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842" y="521699"/>
            <a:ext cx="5982108" cy="412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680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5CF1914D-18A3-415B-9758-58BCD777E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3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16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6DECF4B-C6C1-4831-B839-778CD06DE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371199"/>
            <a:ext cx="12192001" cy="435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49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6DECF4B-C6C1-4831-B839-778CD06DE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57B74AC6-F576-4BD7-AD2F-C0315C78E4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368" y="229870"/>
            <a:ext cx="9987471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pt-BR" altLang="pt-BR" sz="3200" b="1" dirty="0">
                <a:latin typeface="Facto" charset="0"/>
                <a:ea typeface="Facto" charset="0"/>
                <a:cs typeface="Facto" charset="0"/>
              </a:rPr>
              <a:t>Demo: </a:t>
            </a:r>
          </a:p>
        </p:txBody>
      </p:sp>
      <p:pic>
        <p:nvPicPr>
          <p:cNvPr id="5" name="Picture 28">
            <a:extLst>
              <a:ext uri="{FF2B5EF4-FFF2-40B4-BE49-F238E27FC236}">
                <a16:creationId xmlns:a16="http://schemas.microsoft.com/office/drawing/2014/main" id="{26424D0A-2718-4718-BF57-A9E231BCB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306" y="1092376"/>
            <a:ext cx="8315388" cy="467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89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DA279EE-5DA2-4ADC-B688-5E4732FAA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DFCDA140-5D4C-4FED-90C4-8269A14BE7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368" y="229870"/>
            <a:ext cx="9987471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pt-BR" sz="3200" b="1" dirty="0" err="1">
                <a:latin typeface="Facto" charset="0"/>
                <a:ea typeface="Facto" charset="0"/>
                <a:cs typeface="Facto" charset="0"/>
              </a:rPr>
              <a:t>Referências</a:t>
            </a:r>
            <a:r>
              <a:rPr lang="en-US" altLang="pt-BR" sz="3200" b="1" dirty="0">
                <a:latin typeface="Facto" charset="0"/>
                <a:ea typeface="Facto" charset="0"/>
                <a:cs typeface="Facto" charset="0"/>
              </a:rPr>
              <a:t>:</a:t>
            </a:r>
            <a:endParaRPr lang="pt-BR" altLang="pt-BR" sz="3200" b="1" dirty="0">
              <a:latin typeface="Facto" charset="0"/>
              <a:ea typeface="Facto" charset="0"/>
              <a:cs typeface="Facto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5A7FA73-BD54-422F-A45A-E69F4C7506B1}"/>
              </a:ext>
            </a:extLst>
          </p:cNvPr>
          <p:cNvSpPr txBox="1"/>
          <p:nvPr/>
        </p:nvSpPr>
        <p:spPr>
          <a:xfrm>
            <a:off x="591187" y="919338"/>
            <a:ext cx="11268942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sz="1600" dirty="0"/>
              <a:t>Criar conta gratuita </a:t>
            </a:r>
            <a:r>
              <a:rPr lang="pt-BR" sz="1600" dirty="0">
                <a:hlinkClick r:id="rId3"/>
              </a:rPr>
              <a:t>https://azure.microsoft.com/en-us/free/</a:t>
            </a:r>
            <a:endParaRPr lang="pt-BR" sz="1600" dirty="0"/>
          </a:p>
          <a:p>
            <a:pPr>
              <a:lnSpc>
                <a:spcPct val="200000"/>
              </a:lnSpc>
            </a:pPr>
            <a:r>
              <a:rPr lang="pt-BR" sz="1600" dirty="0"/>
              <a:t>Documentação SQLDW: </a:t>
            </a:r>
            <a:r>
              <a:rPr lang="pt-BR" sz="1600" dirty="0">
                <a:hlinkClick r:id="rId4"/>
              </a:rPr>
              <a:t>https://docs.microsoft.com/en-us/azure/sql-data-warehouse/</a:t>
            </a:r>
            <a:endParaRPr lang="pt-BR" sz="1600" dirty="0"/>
          </a:p>
          <a:p>
            <a:pPr>
              <a:lnSpc>
                <a:spcPct val="200000"/>
              </a:lnSpc>
            </a:pPr>
            <a:r>
              <a:rPr lang="pt-BR" sz="1600" dirty="0"/>
              <a:t>Arquitetura MPP: </a:t>
            </a:r>
            <a:r>
              <a:rPr lang="pt-BR" sz="1600" dirty="0">
                <a:hlinkClick r:id="rId5"/>
              </a:rPr>
              <a:t>https://docs.microsoft.com/en-us/azure/sql-data-warehouse/massively-parallel-processing-mpp-architecture</a:t>
            </a:r>
            <a:endParaRPr lang="pt-BR" sz="1600" dirty="0"/>
          </a:p>
          <a:p>
            <a:pPr>
              <a:lnSpc>
                <a:spcPct val="200000"/>
              </a:lnSpc>
            </a:pPr>
            <a:r>
              <a:rPr lang="pt-BR" sz="1600" dirty="0"/>
              <a:t>Treinamento </a:t>
            </a:r>
            <a:r>
              <a:rPr lang="pt-BR" sz="1600" dirty="0" err="1"/>
              <a:t>Azure</a:t>
            </a:r>
            <a:r>
              <a:rPr lang="pt-BR" sz="1600" dirty="0"/>
              <a:t> SQLDW: </a:t>
            </a:r>
            <a:r>
              <a:rPr lang="pt-BR" sz="1600" dirty="0">
                <a:hlinkClick r:id="rId6"/>
              </a:rPr>
              <a:t>https://docs.microsoft.com/en-us/learn/paths/implement-sql-data-warehouse/</a:t>
            </a:r>
            <a:endParaRPr lang="pt-BR" sz="1600" dirty="0"/>
          </a:p>
          <a:p>
            <a:pPr>
              <a:lnSpc>
                <a:spcPct val="200000"/>
              </a:lnSpc>
            </a:pPr>
            <a:r>
              <a:rPr lang="pt-BR" sz="1600" dirty="0"/>
              <a:t>Documentação </a:t>
            </a:r>
            <a:r>
              <a:rPr lang="pt-BR" sz="1600" dirty="0" err="1"/>
              <a:t>Polybase</a:t>
            </a:r>
            <a:r>
              <a:rPr lang="pt-BR" sz="1600" dirty="0"/>
              <a:t>: </a:t>
            </a:r>
            <a:r>
              <a:rPr lang="pt-BR" sz="1600" dirty="0">
                <a:hlinkClick r:id="rId7"/>
              </a:rPr>
              <a:t>https://docs.microsoft.com/en-us/sql/relational-databases/polybase/polybase-guide?view=sql-server-2017</a:t>
            </a:r>
            <a:endParaRPr lang="pt-BR" sz="1600" dirty="0"/>
          </a:p>
          <a:p>
            <a:pPr>
              <a:lnSpc>
                <a:spcPct val="200000"/>
              </a:lnSpc>
            </a:pPr>
            <a:r>
              <a:rPr lang="pt-BR" sz="1600" dirty="0"/>
              <a:t>Documentação </a:t>
            </a:r>
            <a:r>
              <a:rPr lang="pt-BR" sz="1600" dirty="0" err="1"/>
              <a:t>Datafactory</a:t>
            </a:r>
            <a:r>
              <a:rPr lang="pt-BR" sz="1600" dirty="0"/>
              <a:t>: </a:t>
            </a:r>
            <a:r>
              <a:rPr lang="pt-BR" sz="1600" dirty="0">
                <a:hlinkClick r:id="rId8"/>
              </a:rPr>
              <a:t>https://docs.microsoft.com/en-us/azure/data-factory/</a:t>
            </a:r>
            <a:endParaRPr lang="pt-BR" sz="1600" dirty="0"/>
          </a:p>
          <a:p>
            <a:pPr>
              <a:lnSpc>
                <a:spcPct val="200000"/>
              </a:lnSpc>
            </a:pPr>
            <a:r>
              <a:rPr lang="pt-BR" sz="1600" dirty="0" err="1"/>
              <a:t>Forum</a:t>
            </a:r>
            <a:r>
              <a:rPr lang="pt-BR" sz="1600" dirty="0"/>
              <a:t> </a:t>
            </a:r>
            <a:r>
              <a:rPr lang="pt-BR" sz="1600" dirty="0" err="1"/>
              <a:t>Datafactory</a:t>
            </a:r>
            <a:r>
              <a:rPr lang="pt-BR" sz="1600" dirty="0"/>
              <a:t>: </a:t>
            </a:r>
            <a:r>
              <a:rPr lang="pt-BR" sz="1600" dirty="0">
                <a:hlinkClick r:id="rId9"/>
              </a:rPr>
              <a:t>https://feedback.azure.com/forums/270578-data-factory</a:t>
            </a:r>
            <a:endParaRPr lang="pt-BR" sz="1600" dirty="0"/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46805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texto&#10;&#10;Descrição gerada com muito alta confiança">
            <a:extLst>
              <a:ext uri="{FF2B5EF4-FFF2-40B4-BE49-F238E27FC236}">
                <a16:creationId xmlns:a16="http://schemas.microsoft.com/office/drawing/2014/main" id="{C835E195-5B73-46B2-8058-B483DC16A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064"/>
            <a:ext cx="12192000" cy="6928521"/>
          </a:xfrm>
          <a:prstGeom prst="rect">
            <a:avLst/>
          </a:prstGeom>
        </p:spPr>
      </p:pic>
      <p:pic>
        <p:nvPicPr>
          <p:cNvPr id="8" name="Imagem 7" descr="Uma imagem contendo cartão de negócios, texto&#10;&#10;Descrição gerada com alta confiança">
            <a:extLst>
              <a:ext uri="{FF2B5EF4-FFF2-40B4-BE49-F238E27FC236}">
                <a16:creationId xmlns:a16="http://schemas.microsoft.com/office/drawing/2014/main" id="{936ECF04-D465-4E37-B42E-7525028FE1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9" r="49128" b="5519"/>
          <a:stretch/>
        </p:blipFill>
        <p:spPr>
          <a:xfrm>
            <a:off x="6508595" y="-96963"/>
            <a:ext cx="5683405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B326645-A8AA-4437-8283-262CE7AD9BDC}"/>
              </a:ext>
            </a:extLst>
          </p:cNvPr>
          <p:cNvSpPr txBox="1"/>
          <p:nvPr/>
        </p:nvSpPr>
        <p:spPr>
          <a:xfrm>
            <a:off x="8244114" y="3011787"/>
            <a:ext cx="3073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121917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kern="0" dirty="0">
                <a:solidFill>
                  <a:schemeClr val="accent1">
                    <a:lumMod val="75000"/>
                  </a:schemeClr>
                </a:solidFill>
                <a:latin typeface="Facto "/>
                <a:ea typeface="Verdana" panose="020B0604030504040204" pitchFamily="34" charset="0"/>
                <a:cs typeface="Verdana" panose="020B0604030504040204" pitchFamily="34" charset="0"/>
              </a:rPr>
              <a:t>Obrigado!</a:t>
            </a:r>
            <a:endParaRPr kumimoji="0" lang="pt-BR" sz="480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Facto 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DC9F41AE-2EC3-4F67-ADD7-31E4DF5BCA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849" y="701339"/>
            <a:ext cx="9987471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pt-BR" sz="3200" b="1" dirty="0" err="1">
                <a:latin typeface="Facto" charset="0"/>
                <a:ea typeface="Facto" charset="0"/>
                <a:cs typeface="Facto" charset="0"/>
              </a:rPr>
              <a:t>Rayane</a:t>
            </a:r>
            <a:r>
              <a:rPr lang="en-US" altLang="pt-BR" sz="3200" b="1" dirty="0">
                <a:latin typeface="Facto" charset="0"/>
                <a:ea typeface="Facto" charset="0"/>
                <a:cs typeface="Facto" charset="0"/>
              </a:rPr>
              <a:t> </a:t>
            </a:r>
            <a:r>
              <a:rPr lang="en-US" altLang="pt-BR" sz="3200" b="1" dirty="0" err="1">
                <a:latin typeface="Facto" charset="0"/>
                <a:ea typeface="Facto" charset="0"/>
                <a:cs typeface="Facto" charset="0"/>
              </a:rPr>
              <a:t>Lins</a:t>
            </a:r>
            <a:endParaRPr lang="pt-BR" altLang="pt-BR" sz="3200" b="1" dirty="0">
              <a:latin typeface="Facto" charset="0"/>
              <a:ea typeface="Facto" charset="0"/>
              <a:cs typeface="Facto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A585E94-32F2-402F-8213-29012DCC89AA}"/>
              </a:ext>
            </a:extLst>
          </p:cNvPr>
          <p:cNvSpPr/>
          <p:nvPr/>
        </p:nvSpPr>
        <p:spPr>
          <a:xfrm>
            <a:off x="770774" y="4013652"/>
            <a:ext cx="53851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4"/>
              </a:rPr>
              <a:t>https://www.linkedin.com/in/sidneyoliveiracirqueira/</a:t>
            </a:r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E282C63-D59F-4E78-AC8A-4F816F906AF7}"/>
              </a:ext>
            </a:extLst>
          </p:cNvPr>
          <p:cNvSpPr/>
          <p:nvPr/>
        </p:nvSpPr>
        <p:spPr>
          <a:xfrm>
            <a:off x="808874" y="195689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nanelp@gmail.com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208C7C5-FE01-4E82-A6C1-FA669993CB6E}"/>
              </a:ext>
            </a:extLst>
          </p:cNvPr>
          <p:cNvSpPr/>
          <p:nvPr/>
        </p:nvSpPr>
        <p:spPr>
          <a:xfrm>
            <a:off x="808874" y="459234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sidneyocirqueira@gmail.com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EFDD3F3-6B90-4A84-8F8D-C89F6F700DA2}"/>
              </a:ext>
            </a:extLst>
          </p:cNvPr>
          <p:cNvSpPr/>
          <p:nvPr/>
        </p:nvSpPr>
        <p:spPr>
          <a:xfrm>
            <a:off x="760849" y="3454659"/>
            <a:ext cx="5643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5"/>
              </a:rPr>
              <a:t>https://github.com/sidneyocirqueira/brasiliatechconf2019</a:t>
            </a:r>
            <a:endParaRPr lang="pt-BR" dirty="0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34C2F959-DBD3-49B9-BA58-901216F2BE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624" y="2816978"/>
            <a:ext cx="9987471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pt-BR" sz="3200" b="1" dirty="0">
                <a:latin typeface="Facto" charset="0"/>
                <a:ea typeface="Facto" charset="0"/>
                <a:cs typeface="Facto" charset="0"/>
              </a:rPr>
              <a:t>Sidney Cirqueira</a:t>
            </a:r>
            <a:endParaRPr lang="pt-BR" altLang="pt-BR" sz="3200" b="1" dirty="0">
              <a:latin typeface="Facto" charset="0"/>
              <a:ea typeface="Facto" charset="0"/>
              <a:cs typeface="Facto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7F7166A-FF7A-4643-AF63-91C2DC0413F2}"/>
              </a:ext>
            </a:extLst>
          </p:cNvPr>
          <p:cNvSpPr/>
          <p:nvPr/>
        </p:nvSpPr>
        <p:spPr>
          <a:xfrm>
            <a:off x="808874" y="1408434"/>
            <a:ext cx="6953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6"/>
              </a:rPr>
              <a:t>https://www.linkedin.com/in/raiane-flores-borba-lins-07567463/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151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Uma imagem contendo texto&#10;&#10;Descrição gerada com muito alta confiança">
            <a:extLst>
              <a:ext uri="{FF2B5EF4-FFF2-40B4-BE49-F238E27FC236}">
                <a16:creationId xmlns:a16="http://schemas.microsoft.com/office/drawing/2014/main" id="{72EA4E93-BB03-4349-B543-7399E09C8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360" y="-459545"/>
            <a:ext cx="12324360" cy="7317545"/>
          </a:xfrm>
          <a:prstGeom prst="rect">
            <a:avLst/>
          </a:prstGeom>
        </p:spPr>
      </p:pic>
      <p:sp>
        <p:nvSpPr>
          <p:cNvPr id="11" name="Cartilha de…">
            <a:extLst>
              <a:ext uri="{FF2B5EF4-FFF2-40B4-BE49-F238E27FC236}">
                <a16:creationId xmlns:a16="http://schemas.microsoft.com/office/drawing/2014/main" id="{20885346-5B82-4DA9-B1FD-FF8271E7DD53}"/>
              </a:ext>
            </a:extLst>
          </p:cNvPr>
          <p:cNvSpPr txBox="1"/>
          <p:nvPr/>
        </p:nvSpPr>
        <p:spPr>
          <a:xfrm>
            <a:off x="20679843" y="229870"/>
            <a:ext cx="3016579" cy="1064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3500" tIns="63500" rIns="63500" bIns="63500" anchor="ctr">
            <a:spAutoFit/>
          </a:bodyPr>
          <a:lstStyle/>
          <a:p>
            <a:pPr algn="r" defTabSz="241300">
              <a:lnSpc>
                <a:spcPct val="80000"/>
              </a:lnSpc>
              <a:defRPr sz="3500">
                <a:solidFill>
                  <a:srgbClr val="5E5E5E"/>
                </a:solidFill>
                <a:latin typeface="Roboto-Bold"/>
                <a:ea typeface="Roboto-Bold"/>
                <a:cs typeface="Roboto-Bold"/>
                <a:sym typeface="Roboto-Bold"/>
              </a:defRPr>
            </a:pPr>
            <a:r>
              <a:t>Cartilha de</a:t>
            </a:r>
          </a:p>
          <a:p>
            <a:pPr algn="r" defTabSz="241300">
              <a:lnSpc>
                <a:spcPct val="80000"/>
              </a:lnSpc>
              <a:defRPr sz="3500">
                <a:solidFill>
                  <a:srgbClr val="5E5E5E"/>
                </a:solidFill>
                <a:latin typeface="Roboto-Bold"/>
                <a:ea typeface="Roboto-Bold"/>
                <a:cs typeface="Roboto-Bold"/>
                <a:sym typeface="Roboto-Bold"/>
              </a:defRPr>
            </a:pPr>
            <a:r>
              <a:rPr b="0">
                <a:latin typeface="Roboto-Regular"/>
                <a:ea typeface="Roboto-Regular"/>
                <a:cs typeface="Roboto-Regular"/>
                <a:sym typeface="Roboto-Regular"/>
              </a:rPr>
              <a:t>Aprendizagem</a:t>
            </a:r>
          </a:p>
        </p:txBody>
      </p:sp>
      <p:sp>
        <p:nvSpPr>
          <p:cNvPr id="13" name="Rounded Rectangle">
            <a:extLst>
              <a:ext uri="{FF2B5EF4-FFF2-40B4-BE49-F238E27FC236}">
                <a16:creationId xmlns:a16="http://schemas.microsoft.com/office/drawing/2014/main" id="{0A2672FB-F31A-4045-9ED5-01430208380C}"/>
              </a:ext>
            </a:extLst>
          </p:cNvPr>
          <p:cNvSpPr/>
          <p:nvPr/>
        </p:nvSpPr>
        <p:spPr>
          <a:xfrm flipV="1">
            <a:off x="162369" y="762000"/>
            <a:ext cx="11960331" cy="45719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2700">
            <a:noFill/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488D6B09-B6DA-4579-9BC0-EA3208CC5D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333" y="278657"/>
            <a:ext cx="710496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pt-BR" altLang="pt-BR" sz="2800" b="1" dirty="0">
                <a:latin typeface="Facto" charset="0"/>
                <a:ea typeface="Facto" charset="0"/>
                <a:cs typeface="Facto" charset="0"/>
              </a:rPr>
              <a:t>Apresentação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78CA797-FB7A-4317-8273-4334535D9483}"/>
              </a:ext>
            </a:extLst>
          </p:cNvPr>
          <p:cNvSpPr txBox="1"/>
          <p:nvPr/>
        </p:nvSpPr>
        <p:spPr>
          <a:xfrm>
            <a:off x="1714682" y="1264380"/>
            <a:ext cx="242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>
                <a:latin typeface="Facto" panose="00000500000000000000" pitchFamily="50" charset="0"/>
              </a:rPr>
              <a:t>Raiane</a:t>
            </a:r>
            <a:r>
              <a:rPr lang="pt-BR" b="1" dirty="0">
                <a:latin typeface="Facto" panose="00000500000000000000" pitchFamily="50" charset="0"/>
              </a:rPr>
              <a:t> Lins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A0A8FE6-3348-42CC-9E09-522990746C9B}"/>
              </a:ext>
            </a:extLst>
          </p:cNvPr>
          <p:cNvSpPr txBox="1"/>
          <p:nvPr/>
        </p:nvSpPr>
        <p:spPr>
          <a:xfrm>
            <a:off x="7053762" y="1256520"/>
            <a:ext cx="242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Facto" panose="00000500000000000000" pitchFamily="50" charset="0"/>
              </a:rPr>
              <a:t>Sidney Cirqueira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3394E6B-3216-4774-9F66-AD7A20F1B325}"/>
              </a:ext>
            </a:extLst>
          </p:cNvPr>
          <p:cNvSpPr/>
          <p:nvPr/>
        </p:nvSpPr>
        <p:spPr>
          <a:xfrm>
            <a:off x="6080760" y="4199524"/>
            <a:ext cx="588264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pt-BR" dirty="0" smtClean="0">
                <a:solidFill>
                  <a:srgbClr val="1A1A1A"/>
                </a:solidFill>
                <a:latin typeface="Facto" panose="00000500000000000000"/>
              </a:rPr>
              <a:t>Há 5</a:t>
            </a:r>
            <a:r>
              <a:rPr lang="pt-BR" dirty="0">
                <a:solidFill>
                  <a:srgbClr val="1A1A1A"/>
                </a:solidFill>
                <a:latin typeface="Facto" panose="00000500000000000000"/>
              </a:rPr>
              <a:t> </a:t>
            </a:r>
            <a:r>
              <a:rPr lang="pt-BR" dirty="0" smtClean="0">
                <a:solidFill>
                  <a:srgbClr val="1A1A1A"/>
                </a:solidFill>
                <a:latin typeface="Facto" panose="00000500000000000000"/>
              </a:rPr>
              <a:t>anos trabalhando </a:t>
            </a:r>
            <a:r>
              <a:rPr lang="pt-BR" dirty="0" smtClean="0">
                <a:solidFill>
                  <a:srgbClr val="1A1A1A"/>
                </a:solidFill>
                <a:latin typeface="Facto" panose="00000500000000000000"/>
              </a:rPr>
              <a:t>com</a:t>
            </a:r>
            <a:r>
              <a:rPr lang="pt-BR" dirty="0">
                <a:solidFill>
                  <a:srgbClr val="1A1A1A"/>
                </a:solidFill>
                <a:latin typeface="Facto" panose="00000500000000000000"/>
              </a:rPr>
              <a:t> Banco de Dados </a:t>
            </a:r>
            <a:r>
              <a:rPr lang="pt-BR" dirty="0" smtClean="0">
                <a:solidFill>
                  <a:srgbClr val="1A1A1A"/>
                </a:solidFill>
                <a:latin typeface="Facto" panose="00000500000000000000"/>
              </a:rPr>
              <a:t>e há 1 </a:t>
            </a:r>
            <a:r>
              <a:rPr lang="pt-BR" dirty="0">
                <a:solidFill>
                  <a:srgbClr val="1A1A1A"/>
                </a:solidFill>
                <a:latin typeface="Facto" panose="00000500000000000000"/>
              </a:rPr>
              <a:t>ano focado em Engenharia de Dados no </a:t>
            </a:r>
            <a:r>
              <a:rPr lang="pt-BR" dirty="0" err="1">
                <a:solidFill>
                  <a:srgbClr val="1A1A1A"/>
                </a:solidFill>
                <a:latin typeface="Facto" panose="00000500000000000000"/>
              </a:rPr>
              <a:t>Azure</a:t>
            </a:r>
            <a:r>
              <a:rPr lang="pt-BR" dirty="0">
                <a:solidFill>
                  <a:srgbClr val="1A1A1A"/>
                </a:solidFill>
                <a:latin typeface="Facto" panose="00000500000000000000"/>
              </a:rPr>
              <a:t>;</a:t>
            </a:r>
            <a:r>
              <a:rPr lang="en-US" dirty="0">
                <a:solidFill>
                  <a:srgbClr val="1A1A1A"/>
                </a:solidFill>
                <a:latin typeface="Facto" panose="00000500000000000000"/>
              </a:rPr>
              <a:t>​</a:t>
            </a:r>
          </a:p>
          <a:p>
            <a:pPr fontAlgn="base">
              <a:lnSpc>
                <a:spcPct val="150000"/>
              </a:lnSpc>
            </a:pPr>
            <a:r>
              <a:rPr lang="pt-BR" dirty="0">
                <a:solidFill>
                  <a:srgbClr val="1A1A1A"/>
                </a:solidFill>
                <a:latin typeface="Facto" panose="00000500000000000000"/>
              </a:rPr>
              <a:t>Analista de Banco de Dados na </a:t>
            </a:r>
            <a:r>
              <a:rPr lang="pt-BR" dirty="0" err="1">
                <a:solidFill>
                  <a:srgbClr val="1A1A1A"/>
                </a:solidFill>
                <a:latin typeface="Facto" panose="00000500000000000000"/>
              </a:rPr>
              <a:t>Wiz</a:t>
            </a:r>
            <a:r>
              <a:rPr lang="pt-BR" dirty="0">
                <a:solidFill>
                  <a:srgbClr val="1A1A1A"/>
                </a:solidFill>
                <a:latin typeface="Facto" panose="00000500000000000000"/>
              </a:rPr>
              <a:t> Soluções;</a:t>
            </a:r>
          </a:p>
          <a:p>
            <a:pPr fontAlgn="base">
              <a:lnSpc>
                <a:spcPct val="150000"/>
              </a:lnSpc>
            </a:pPr>
            <a:r>
              <a:rPr lang="pt-BR" dirty="0" smtClean="0">
                <a:solidFill>
                  <a:srgbClr val="1A1A1A"/>
                </a:solidFill>
                <a:latin typeface="Facto" panose="00000500000000000000"/>
              </a:rPr>
              <a:t>Comunidades: </a:t>
            </a:r>
            <a:r>
              <a:rPr lang="pt-BR" dirty="0" err="1" smtClean="0">
                <a:solidFill>
                  <a:srgbClr val="1A1A1A"/>
                </a:solidFill>
                <a:latin typeface="Facto" panose="00000500000000000000"/>
              </a:rPr>
              <a:t>SQLServerDF</a:t>
            </a:r>
            <a:r>
              <a:rPr lang="pt-BR" dirty="0">
                <a:solidFill>
                  <a:srgbClr val="1A1A1A"/>
                </a:solidFill>
                <a:latin typeface="Facto" panose="00000500000000000000"/>
              </a:rPr>
              <a:t>, </a:t>
            </a:r>
            <a:r>
              <a:rPr lang="pt-BR" dirty="0" err="1">
                <a:solidFill>
                  <a:srgbClr val="1A1A1A"/>
                </a:solidFill>
                <a:latin typeface="Facto" panose="00000500000000000000"/>
              </a:rPr>
              <a:t>BrasiliaDataGroup</a:t>
            </a:r>
            <a:r>
              <a:rPr lang="pt-BR" dirty="0">
                <a:solidFill>
                  <a:srgbClr val="1A1A1A"/>
                </a:solidFill>
                <a:latin typeface="Facto" panose="00000500000000000000"/>
              </a:rPr>
              <a:t> e BSB IA, Data Science, </a:t>
            </a:r>
            <a:r>
              <a:rPr lang="pt-BR" dirty="0" err="1">
                <a:solidFill>
                  <a:srgbClr val="1A1A1A"/>
                </a:solidFill>
                <a:latin typeface="Facto" panose="00000500000000000000"/>
              </a:rPr>
              <a:t>BigData</a:t>
            </a:r>
            <a:r>
              <a:rPr lang="pt-BR" dirty="0">
                <a:solidFill>
                  <a:srgbClr val="1A1A1A"/>
                </a:solidFill>
                <a:latin typeface="Facto" panose="00000500000000000000"/>
              </a:rPr>
              <a:t> &amp; </a:t>
            </a:r>
            <a:r>
              <a:rPr lang="pt-BR" dirty="0" err="1">
                <a:solidFill>
                  <a:srgbClr val="1A1A1A"/>
                </a:solidFill>
                <a:latin typeface="Facto" panose="00000500000000000000"/>
              </a:rPr>
              <a:t>Analytics</a:t>
            </a:r>
            <a:r>
              <a:rPr lang="pt-BR" dirty="0">
                <a:solidFill>
                  <a:srgbClr val="1A1A1A"/>
                </a:solidFill>
                <a:latin typeface="Facto" panose="00000500000000000000"/>
              </a:rPr>
              <a:t>.</a:t>
            </a:r>
            <a:r>
              <a:rPr lang="en-US" dirty="0">
                <a:solidFill>
                  <a:srgbClr val="1A1A1A"/>
                </a:solidFill>
                <a:latin typeface="Facto" panose="00000500000000000000"/>
              </a:rPr>
              <a:t>​</a:t>
            </a:r>
            <a:endParaRPr lang="en-US" b="0" i="0" dirty="0">
              <a:solidFill>
                <a:srgbClr val="1A1A1A"/>
              </a:solidFill>
              <a:effectLst/>
              <a:latin typeface="Facto" panose="00000500000000000000"/>
            </a:endParaRPr>
          </a:p>
        </p:txBody>
      </p:sp>
      <p:pic>
        <p:nvPicPr>
          <p:cNvPr id="9" name="Picture 2" descr="https://avatars1.githubusercontent.com/u/42220714?s=460&amp;v=4">
            <a:extLst>
              <a:ext uri="{FF2B5EF4-FFF2-40B4-BE49-F238E27FC236}">
                <a16:creationId xmlns:a16="http://schemas.microsoft.com/office/drawing/2014/main" id="{83420273-E417-49DA-94D7-49C82F0DF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7198" y="1699154"/>
            <a:ext cx="2380956" cy="238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BAE81686-EC3B-42A2-9EB9-8526F9081759}"/>
              </a:ext>
            </a:extLst>
          </p:cNvPr>
          <p:cNvSpPr/>
          <p:nvPr/>
        </p:nvSpPr>
        <p:spPr>
          <a:xfrm>
            <a:off x="1257535" y="4199524"/>
            <a:ext cx="4432747" cy="2118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>
                <a:latin typeface="Facto" panose="00000500000000000000"/>
              </a:rPr>
              <a:t>Há 7 anos trabalhando com Banco de dados;</a:t>
            </a:r>
          </a:p>
          <a:p>
            <a:pPr>
              <a:lnSpc>
                <a:spcPct val="150000"/>
              </a:lnSpc>
            </a:pPr>
            <a:r>
              <a:rPr lang="pt-BR" dirty="0">
                <a:latin typeface="Facto" panose="00000500000000000000"/>
              </a:rPr>
              <a:t>DBA na empresa SICOOB Confederação;​</a:t>
            </a:r>
            <a:br>
              <a:rPr lang="pt-BR" dirty="0">
                <a:latin typeface="Facto" panose="00000500000000000000"/>
              </a:rPr>
            </a:br>
            <a:r>
              <a:rPr lang="pt-BR" dirty="0">
                <a:latin typeface="Facto" panose="00000500000000000000"/>
              </a:rPr>
              <a:t>Colaboradora do Blog Comunidade SQL Server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CE62EDE-BB18-48C9-AB8D-1295292B45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322" y="1633712"/>
            <a:ext cx="2430190" cy="243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9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3BE6C48-0F59-4E28-B0A5-924728614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1" name="Cartilha de…">
            <a:extLst>
              <a:ext uri="{FF2B5EF4-FFF2-40B4-BE49-F238E27FC236}">
                <a16:creationId xmlns:a16="http://schemas.microsoft.com/office/drawing/2014/main" id="{20885346-5B82-4DA9-B1FD-FF8271E7DD53}"/>
              </a:ext>
            </a:extLst>
          </p:cNvPr>
          <p:cNvSpPr txBox="1"/>
          <p:nvPr/>
        </p:nvSpPr>
        <p:spPr>
          <a:xfrm>
            <a:off x="20679843" y="229870"/>
            <a:ext cx="3016579" cy="1064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3500" tIns="63500" rIns="63500" bIns="63500" anchor="ctr">
            <a:spAutoFit/>
          </a:bodyPr>
          <a:lstStyle/>
          <a:p>
            <a:pPr algn="r" defTabSz="241300">
              <a:lnSpc>
                <a:spcPct val="80000"/>
              </a:lnSpc>
              <a:defRPr sz="3500">
                <a:solidFill>
                  <a:srgbClr val="5E5E5E"/>
                </a:solidFill>
                <a:latin typeface="Roboto-Bold"/>
                <a:ea typeface="Roboto-Bold"/>
                <a:cs typeface="Roboto-Bold"/>
                <a:sym typeface="Roboto-Bold"/>
              </a:defRPr>
            </a:pPr>
            <a:r>
              <a:t>Cartilha de</a:t>
            </a:r>
          </a:p>
          <a:p>
            <a:pPr algn="r" defTabSz="241300">
              <a:lnSpc>
                <a:spcPct val="80000"/>
              </a:lnSpc>
              <a:defRPr sz="3500">
                <a:solidFill>
                  <a:srgbClr val="5E5E5E"/>
                </a:solidFill>
                <a:latin typeface="Roboto-Bold"/>
                <a:ea typeface="Roboto-Bold"/>
                <a:cs typeface="Roboto-Bold"/>
                <a:sym typeface="Roboto-Bold"/>
              </a:defRPr>
            </a:pPr>
            <a:r>
              <a:rPr b="0">
                <a:latin typeface="Roboto-Regular"/>
                <a:ea typeface="Roboto-Regular"/>
                <a:cs typeface="Roboto-Regular"/>
                <a:sym typeface="Roboto-Regular"/>
              </a:rPr>
              <a:t>Aprendizagem</a:t>
            </a:r>
          </a:p>
        </p:txBody>
      </p:sp>
      <p:sp>
        <p:nvSpPr>
          <p:cNvPr id="13" name="Rounded Rectangle">
            <a:extLst>
              <a:ext uri="{FF2B5EF4-FFF2-40B4-BE49-F238E27FC236}">
                <a16:creationId xmlns:a16="http://schemas.microsoft.com/office/drawing/2014/main" id="{0A2672FB-F31A-4045-9ED5-01430208380C}"/>
              </a:ext>
            </a:extLst>
          </p:cNvPr>
          <p:cNvSpPr/>
          <p:nvPr/>
        </p:nvSpPr>
        <p:spPr>
          <a:xfrm flipV="1">
            <a:off x="162369" y="762000"/>
            <a:ext cx="11960331" cy="45719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2700">
            <a:noFill/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F71F3ED5-734A-47C6-BB55-B1BF73950D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369" y="229870"/>
            <a:ext cx="710496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pt-BR" altLang="pt-BR" sz="2800" b="1" dirty="0">
                <a:latin typeface="Facto" charset="0"/>
                <a:ea typeface="Facto" charset="0"/>
                <a:cs typeface="Facto" charset="0"/>
              </a:rPr>
              <a:t>Agenda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DE48A75-47D4-41D3-AE88-C0B084FFDB2C}"/>
              </a:ext>
            </a:extLst>
          </p:cNvPr>
          <p:cNvSpPr txBox="1"/>
          <p:nvPr/>
        </p:nvSpPr>
        <p:spPr>
          <a:xfrm>
            <a:off x="1113123" y="1263908"/>
            <a:ext cx="10390366" cy="48320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 err="1">
                <a:solidFill>
                  <a:srgbClr val="0070C0"/>
                </a:solidFill>
                <a:latin typeface="Facto"/>
                <a:ea typeface="Facto" charset="0"/>
                <a:cs typeface="Facto" charset="0"/>
              </a:rPr>
              <a:t>Azure</a:t>
            </a:r>
            <a:r>
              <a:rPr lang="pt-BR" sz="2400" dirty="0">
                <a:solidFill>
                  <a:srgbClr val="0070C0"/>
                </a:solidFill>
                <a:latin typeface="Facto"/>
                <a:ea typeface="Facto" charset="0"/>
                <a:cs typeface="Facto" charset="0"/>
              </a:rPr>
              <a:t> SQL Data </a:t>
            </a:r>
            <a:r>
              <a:rPr lang="pt-BR" sz="2400" dirty="0" err="1">
                <a:solidFill>
                  <a:srgbClr val="0070C0"/>
                </a:solidFill>
                <a:latin typeface="Facto"/>
                <a:ea typeface="Facto" charset="0"/>
                <a:cs typeface="Facto" charset="0"/>
              </a:rPr>
              <a:t>Warehouse</a:t>
            </a:r>
            <a:r>
              <a:rPr lang="pt-BR" sz="2400" dirty="0">
                <a:solidFill>
                  <a:srgbClr val="0070C0"/>
                </a:solidFill>
                <a:latin typeface="Facto" charset="0"/>
                <a:ea typeface="Facto" charset="0"/>
                <a:cs typeface="Facto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pt-BR" sz="2400" dirty="0">
                <a:solidFill>
                  <a:srgbClr val="0070C0"/>
                </a:solidFill>
                <a:latin typeface="Facto"/>
                <a:ea typeface="Facto" charset="0"/>
                <a:cs typeface="Facto" charset="0"/>
              </a:rPr>
              <a:t>ELT (</a:t>
            </a:r>
            <a:r>
              <a:rPr lang="pt-BR" sz="2400" dirty="0" err="1">
                <a:solidFill>
                  <a:srgbClr val="0070C0"/>
                </a:solidFill>
                <a:latin typeface="Facto"/>
                <a:ea typeface="Facto" charset="0"/>
                <a:cs typeface="Facto" charset="0"/>
              </a:rPr>
              <a:t>Extract</a:t>
            </a:r>
            <a:r>
              <a:rPr lang="pt-BR" sz="2400" dirty="0">
                <a:solidFill>
                  <a:srgbClr val="0070C0"/>
                </a:solidFill>
                <a:latin typeface="Facto"/>
                <a:ea typeface="Facto" charset="0"/>
                <a:cs typeface="Facto" charset="0"/>
              </a:rPr>
              <a:t>, </a:t>
            </a:r>
            <a:r>
              <a:rPr lang="pt-BR" sz="2400" dirty="0" err="1">
                <a:solidFill>
                  <a:srgbClr val="0070C0"/>
                </a:solidFill>
                <a:latin typeface="Facto"/>
                <a:ea typeface="Facto" charset="0"/>
                <a:cs typeface="Facto" charset="0"/>
              </a:rPr>
              <a:t>Load</a:t>
            </a:r>
            <a:r>
              <a:rPr lang="pt-BR" sz="2400" dirty="0">
                <a:solidFill>
                  <a:srgbClr val="0070C0"/>
                </a:solidFill>
                <a:latin typeface="Facto"/>
                <a:ea typeface="Facto" charset="0"/>
                <a:cs typeface="Facto" charset="0"/>
              </a:rPr>
              <a:t> </a:t>
            </a:r>
            <a:r>
              <a:rPr lang="pt-BR" sz="2400" dirty="0" err="1">
                <a:solidFill>
                  <a:srgbClr val="0070C0"/>
                </a:solidFill>
                <a:latin typeface="Facto"/>
                <a:ea typeface="Facto" charset="0"/>
                <a:cs typeface="Facto" charset="0"/>
              </a:rPr>
              <a:t>and</a:t>
            </a:r>
            <a:r>
              <a:rPr lang="pt-BR" sz="2400" dirty="0">
                <a:solidFill>
                  <a:srgbClr val="0070C0"/>
                </a:solidFill>
                <a:latin typeface="Facto"/>
                <a:ea typeface="Facto" charset="0"/>
                <a:cs typeface="Facto" charset="0"/>
              </a:rPr>
              <a:t> </a:t>
            </a:r>
            <a:r>
              <a:rPr lang="pt-BR" sz="2400" dirty="0" err="1">
                <a:solidFill>
                  <a:srgbClr val="0070C0"/>
                </a:solidFill>
                <a:latin typeface="Facto"/>
                <a:ea typeface="Facto" charset="0"/>
                <a:cs typeface="Facto" charset="0"/>
              </a:rPr>
              <a:t>Transform</a:t>
            </a:r>
            <a:r>
              <a:rPr lang="pt-BR" sz="2400" dirty="0">
                <a:solidFill>
                  <a:srgbClr val="0070C0"/>
                </a:solidFill>
                <a:latin typeface="Facto"/>
                <a:ea typeface="Facto" charset="0"/>
                <a:cs typeface="Facto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rgbClr val="0070C0"/>
                </a:solidFill>
                <a:latin typeface="Facto"/>
                <a:ea typeface="Facto" charset="0"/>
                <a:cs typeface="Facto" charset="0"/>
              </a:rPr>
              <a:t>Polybase</a:t>
            </a:r>
            <a:r>
              <a:rPr lang="en-US" sz="2400" dirty="0">
                <a:solidFill>
                  <a:srgbClr val="0070C0"/>
                </a:solidFill>
                <a:latin typeface="Facto"/>
                <a:ea typeface="Facto" charset="0"/>
                <a:cs typeface="Facto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rgbClr val="0070C0"/>
                </a:solidFill>
                <a:latin typeface="Facto"/>
                <a:ea typeface="Facto" charset="0"/>
                <a:cs typeface="Facto" charset="0"/>
              </a:rPr>
              <a:t>Datafactory</a:t>
            </a:r>
            <a:r>
              <a:rPr lang="en-US" sz="2400" dirty="0">
                <a:solidFill>
                  <a:srgbClr val="0070C0"/>
                </a:solidFill>
                <a:latin typeface="Facto"/>
                <a:ea typeface="Facto" charset="0"/>
                <a:cs typeface="Facto" charset="0"/>
              </a:rPr>
              <a:t>;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0070C0"/>
              </a:solidFill>
              <a:latin typeface="Facto"/>
              <a:ea typeface="Facto" charset="0"/>
              <a:cs typeface="Facto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70C0"/>
                </a:solidFill>
                <a:latin typeface="Facto"/>
                <a:ea typeface="Facto" charset="0"/>
                <a:cs typeface="Facto" charset="0"/>
              </a:rPr>
              <a:t>Demo: </a:t>
            </a:r>
            <a:r>
              <a:rPr lang="en-US" sz="2400" b="1" dirty="0" err="1">
                <a:solidFill>
                  <a:srgbClr val="0070C0"/>
                </a:solidFill>
                <a:latin typeface="Facto"/>
                <a:ea typeface="Facto" charset="0"/>
                <a:cs typeface="Facto" charset="0"/>
              </a:rPr>
              <a:t>Carregar</a:t>
            </a:r>
            <a:r>
              <a:rPr lang="en-US" sz="2400" b="1" dirty="0">
                <a:solidFill>
                  <a:srgbClr val="0070C0"/>
                </a:solidFill>
                <a:latin typeface="Facto"/>
                <a:ea typeface="Facto" charset="0"/>
                <a:cs typeface="Facto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Facto"/>
                <a:ea typeface="Facto" charset="0"/>
                <a:cs typeface="Facto" charset="0"/>
              </a:rPr>
              <a:t>informações</a:t>
            </a:r>
            <a:r>
              <a:rPr lang="en-US" sz="2400" b="1" dirty="0">
                <a:solidFill>
                  <a:srgbClr val="0070C0"/>
                </a:solidFill>
                <a:latin typeface="Facto"/>
                <a:ea typeface="Facto" charset="0"/>
                <a:cs typeface="Facto" charset="0"/>
              </a:rPr>
              <a:t> das </a:t>
            </a:r>
            <a:r>
              <a:rPr lang="en-US" sz="2400" b="1" dirty="0" err="1">
                <a:solidFill>
                  <a:srgbClr val="0070C0"/>
                </a:solidFill>
                <a:latin typeface="Facto"/>
                <a:ea typeface="Facto" charset="0"/>
                <a:cs typeface="Facto" charset="0"/>
              </a:rPr>
              <a:t>fontes</a:t>
            </a:r>
            <a:r>
              <a:rPr lang="en-US" sz="2400" b="1" dirty="0">
                <a:solidFill>
                  <a:srgbClr val="0070C0"/>
                </a:solidFill>
                <a:latin typeface="Facto"/>
                <a:ea typeface="Facto" charset="0"/>
                <a:cs typeface="Facto" charset="0"/>
              </a:rPr>
              <a:t> do SQL Server e do Blob Storage para o SQL Data Warehouse.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70C0"/>
              </a:solidFill>
              <a:latin typeface="Facto"/>
              <a:ea typeface="Facto" charset="0"/>
              <a:cs typeface="Facto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0070C0"/>
              </a:solidFill>
              <a:latin typeface="Facto" charset="0"/>
              <a:ea typeface="Facto" charset="0"/>
              <a:cs typeface="Fac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13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texto&#10;&#10;Descrição gerada com muito alta confiança">
            <a:extLst>
              <a:ext uri="{FF2B5EF4-FFF2-40B4-BE49-F238E27FC236}">
                <a16:creationId xmlns:a16="http://schemas.microsoft.com/office/drawing/2014/main" id="{B6F8340F-9E40-440C-8F43-0905A1670B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360" y="-459545"/>
            <a:ext cx="12324360" cy="7317545"/>
          </a:xfrm>
          <a:prstGeom prst="rect">
            <a:avLst/>
          </a:prstGeom>
        </p:spPr>
      </p:pic>
      <p:pic>
        <p:nvPicPr>
          <p:cNvPr id="5" name="Picture 26">
            <a:extLst>
              <a:ext uri="{FF2B5EF4-FFF2-40B4-BE49-F238E27FC236}">
                <a16:creationId xmlns:a16="http://schemas.microsoft.com/office/drawing/2014/main" id="{44B6E65C-F11D-495C-A0F7-5077B2DCE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287" y="676275"/>
            <a:ext cx="6829425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0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texto&#10;&#10;Descrição gerada com muito alta confiança">
            <a:extLst>
              <a:ext uri="{FF2B5EF4-FFF2-40B4-BE49-F238E27FC236}">
                <a16:creationId xmlns:a16="http://schemas.microsoft.com/office/drawing/2014/main" id="{B6F8340F-9E40-440C-8F43-0905A1670B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360" y="-459545"/>
            <a:ext cx="12324360" cy="7317545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2CE5A99D-DAB7-4772-B6AF-67808173F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101" y="1653748"/>
            <a:ext cx="829551" cy="829551"/>
          </a:xfrm>
          <a:prstGeom prst="rect">
            <a:avLst/>
          </a:prstGeom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4A9F3157-BD2F-497A-8A78-4ED48C6DCE81}"/>
              </a:ext>
            </a:extLst>
          </p:cNvPr>
          <p:cNvCxnSpPr/>
          <p:nvPr/>
        </p:nvCxnSpPr>
        <p:spPr>
          <a:xfrm flipV="1">
            <a:off x="1666458" y="2099770"/>
            <a:ext cx="1108558" cy="5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56825541-16B2-49FD-BE9F-439568B8E665}"/>
              </a:ext>
            </a:extLst>
          </p:cNvPr>
          <p:cNvCxnSpPr>
            <a:cxnSpLocks/>
          </p:cNvCxnSpPr>
          <p:nvPr/>
        </p:nvCxnSpPr>
        <p:spPr>
          <a:xfrm flipV="1">
            <a:off x="1542225" y="4001999"/>
            <a:ext cx="3105592" cy="5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9C56638D-C6E9-4005-9C40-159CCD014FFF}"/>
              </a:ext>
            </a:extLst>
          </p:cNvPr>
          <p:cNvCxnSpPr>
            <a:cxnSpLocks/>
          </p:cNvCxnSpPr>
          <p:nvPr/>
        </p:nvCxnSpPr>
        <p:spPr>
          <a:xfrm flipV="1">
            <a:off x="3622736" y="2086183"/>
            <a:ext cx="1339507" cy="54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CaixaDeTexto 24">
            <a:extLst>
              <a:ext uri="{FF2B5EF4-FFF2-40B4-BE49-F238E27FC236}">
                <a16:creationId xmlns:a16="http://schemas.microsoft.com/office/drawing/2014/main" id="{016464DB-74F0-4FC1-AA0D-378267E721BE}"/>
              </a:ext>
            </a:extLst>
          </p:cNvPr>
          <p:cNvSpPr txBox="1"/>
          <p:nvPr/>
        </p:nvSpPr>
        <p:spPr>
          <a:xfrm>
            <a:off x="1600781" y="3594002"/>
            <a:ext cx="2592070" cy="334558"/>
          </a:xfrm>
          <a:prstGeom prst="rect">
            <a:avLst/>
          </a:prstGeom>
        </p:spPr>
        <p:txBody>
          <a:bodyPr rot="0" spcFirstLastPara="0" vert="horz" wrap="square" lIns="86402" tIns="43201" rIns="86402" bIns="43201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7" dirty="0" err="1">
                <a:latin typeface="Facto bold"/>
                <a:cs typeface="Calibri"/>
              </a:rPr>
              <a:t>Polybase</a:t>
            </a: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466DD581-0B8D-4298-84BE-25C48D40B40A}"/>
              </a:ext>
            </a:extLst>
          </p:cNvPr>
          <p:cNvSpPr/>
          <p:nvPr/>
        </p:nvSpPr>
        <p:spPr>
          <a:xfrm>
            <a:off x="4772050" y="1099893"/>
            <a:ext cx="4746460" cy="41244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607"/>
          </a:p>
        </p:txBody>
      </p:sp>
      <p:sp>
        <p:nvSpPr>
          <p:cNvPr id="26" name="CaixaDeTexto 27">
            <a:extLst>
              <a:ext uri="{FF2B5EF4-FFF2-40B4-BE49-F238E27FC236}">
                <a16:creationId xmlns:a16="http://schemas.microsoft.com/office/drawing/2014/main" id="{1199B51E-AC39-49A7-8FB5-8F1D9E273367}"/>
              </a:ext>
            </a:extLst>
          </p:cNvPr>
          <p:cNvSpPr txBox="1"/>
          <p:nvPr/>
        </p:nvSpPr>
        <p:spPr>
          <a:xfrm>
            <a:off x="5282510" y="471816"/>
            <a:ext cx="3855499" cy="436252"/>
          </a:xfrm>
          <a:prstGeom prst="rect">
            <a:avLst/>
          </a:prstGeom>
        </p:spPr>
        <p:txBody>
          <a:bodyPr rot="0" spcFirstLastPara="0" vert="horz" wrap="square" lIns="86402" tIns="43201" rIns="86402" bIns="43201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268" b="1" dirty="0">
                <a:solidFill>
                  <a:srgbClr val="002060"/>
                </a:solidFill>
                <a:latin typeface="Facto" panose="00000500000000000000"/>
                <a:cs typeface="Calibri"/>
              </a:rPr>
              <a:t>Azure SQL Data </a:t>
            </a:r>
            <a:r>
              <a:rPr lang="pt-BR" sz="2268" b="1" dirty="0" err="1">
                <a:solidFill>
                  <a:srgbClr val="002060"/>
                </a:solidFill>
                <a:latin typeface="Facto" panose="00000500000000000000"/>
                <a:cs typeface="Calibri"/>
              </a:rPr>
              <a:t>Warehouse</a:t>
            </a:r>
            <a:endParaRPr lang="pt-BR" sz="2268" b="1" dirty="0">
              <a:solidFill>
                <a:srgbClr val="002060"/>
              </a:solidFill>
              <a:latin typeface="Facto" panose="00000500000000000000"/>
              <a:cs typeface="Calibri"/>
            </a:endParaRP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A2FF9071-4582-4F81-B14B-6A0352F7EB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919" y="1919796"/>
            <a:ext cx="2484682" cy="2484682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36B7667A-1AF8-4C62-83AC-F89D519DB3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6" r="12853"/>
          <a:stretch/>
        </p:blipFill>
        <p:spPr>
          <a:xfrm>
            <a:off x="620292" y="3503575"/>
            <a:ext cx="719528" cy="1007715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64CDA255-74BD-4825-9290-8F97A801C1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773" y="1113959"/>
            <a:ext cx="1532573" cy="805837"/>
          </a:xfrm>
          <a:prstGeom prst="rect">
            <a:avLst/>
          </a:prstGeom>
        </p:spPr>
      </p:pic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56825541-16B2-49FD-BE9F-439568B8E665}"/>
              </a:ext>
            </a:extLst>
          </p:cNvPr>
          <p:cNvCxnSpPr>
            <a:cxnSpLocks/>
          </p:cNvCxnSpPr>
          <p:nvPr/>
        </p:nvCxnSpPr>
        <p:spPr>
          <a:xfrm flipV="1">
            <a:off x="9458277" y="1842240"/>
            <a:ext cx="982260" cy="4878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CaixaDeTexto 14">
            <a:extLst>
              <a:ext uri="{FF2B5EF4-FFF2-40B4-BE49-F238E27FC236}">
                <a16:creationId xmlns:a16="http://schemas.microsoft.com/office/drawing/2014/main" id="{016464DB-74F0-4FC1-AA0D-378267E721BE}"/>
              </a:ext>
            </a:extLst>
          </p:cNvPr>
          <p:cNvSpPr txBox="1"/>
          <p:nvPr/>
        </p:nvSpPr>
        <p:spPr>
          <a:xfrm>
            <a:off x="1861103" y="1229535"/>
            <a:ext cx="2592070" cy="334558"/>
          </a:xfrm>
          <a:prstGeom prst="rect">
            <a:avLst/>
          </a:prstGeom>
        </p:spPr>
        <p:txBody>
          <a:bodyPr rot="0" spcFirstLastPara="0" vert="horz" wrap="square" lIns="86402" tIns="43201" rIns="86402" bIns="43201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7" dirty="0" err="1">
                <a:latin typeface="Facto bold"/>
                <a:cs typeface="Calibri"/>
              </a:rPr>
              <a:t>DataFactory</a:t>
            </a:r>
            <a:endParaRPr lang="pt-BR" sz="1607" dirty="0" err="1">
              <a:latin typeface="Facto bold"/>
              <a:cs typeface="Calibri"/>
            </a:endParaRPr>
          </a:p>
        </p:txBody>
      </p:sp>
      <p:sp>
        <p:nvSpPr>
          <p:cNvPr id="46" name="CaixaDeTexto 24">
            <a:extLst>
              <a:ext uri="{FF2B5EF4-FFF2-40B4-BE49-F238E27FC236}">
                <a16:creationId xmlns:a16="http://schemas.microsoft.com/office/drawing/2014/main" id="{953D6C2F-4633-407F-B151-A16601E68D53}"/>
              </a:ext>
            </a:extLst>
          </p:cNvPr>
          <p:cNvSpPr txBox="1"/>
          <p:nvPr/>
        </p:nvSpPr>
        <p:spPr>
          <a:xfrm>
            <a:off x="9641024" y="703630"/>
            <a:ext cx="2592070" cy="334558"/>
          </a:xfrm>
          <a:prstGeom prst="rect">
            <a:avLst/>
          </a:prstGeom>
        </p:spPr>
        <p:txBody>
          <a:bodyPr rot="0" spcFirstLastPara="0" vert="horz" wrap="square" lIns="86402" tIns="43201" rIns="86402" bIns="43201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7" dirty="0" err="1">
                <a:latin typeface="Facto bold"/>
                <a:cs typeface="Calibri"/>
              </a:rPr>
              <a:t>PowerBI</a:t>
            </a:r>
            <a:endParaRPr lang="pt-BR" sz="1607" dirty="0">
              <a:latin typeface="Facto bold"/>
              <a:cs typeface="Calibri"/>
            </a:endParaRPr>
          </a:p>
        </p:txBody>
      </p:sp>
      <p:pic>
        <p:nvPicPr>
          <p:cNvPr id="47" name="Imagem 46">
            <a:extLst>
              <a:ext uri="{FF2B5EF4-FFF2-40B4-BE49-F238E27FC236}">
                <a16:creationId xmlns:a16="http://schemas.microsoft.com/office/drawing/2014/main" id="{8AE9A11E-3C1E-4981-BE64-E9BC5380EA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836" y="1772308"/>
            <a:ext cx="2109396" cy="100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3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72F4416-4700-459E-BCA6-4A10A3B1E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3446"/>
            <a:ext cx="12192000" cy="691144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5A3E338-41A4-4E30-8CAE-BC110FF1E174}"/>
              </a:ext>
            </a:extLst>
          </p:cNvPr>
          <p:cNvSpPr/>
          <p:nvPr/>
        </p:nvSpPr>
        <p:spPr>
          <a:xfrm>
            <a:off x="767476" y="1990725"/>
            <a:ext cx="3385424" cy="1228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Disponível</a:t>
            </a:r>
            <a:r>
              <a:rPr lang="en-US" sz="24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no azure no </a:t>
            </a:r>
            <a:r>
              <a:rPr lang="en-US" sz="24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formato</a:t>
            </a:r>
            <a:r>
              <a:rPr lang="en-US" sz="24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de </a:t>
            </a:r>
            <a:r>
              <a:rPr lang="en-US" sz="24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plataforma</a:t>
            </a:r>
            <a:r>
              <a:rPr lang="en-US" sz="24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como</a:t>
            </a:r>
            <a:r>
              <a:rPr lang="en-US" sz="24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serviço</a:t>
            </a:r>
            <a:r>
              <a:rPr lang="en-US" sz="2400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(PaaS). </a:t>
            </a:r>
            <a:endParaRPr lang="en-US" sz="2400" dirty="0">
              <a:solidFill>
                <a:srgbClr val="0070C0"/>
              </a:solidFill>
              <a:latin typeface="Facto"/>
              <a:cs typeface="Calibri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9C1B4038-43E7-4983-9441-9CEEEEEAA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369" y="261043"/>
            <a:ext cx="7104969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pt-BR" sz="3200" b="1" dirty="0">
                <a:latin typeface="Facto" charset="0"/>
                <a:ea typeface="Facto" charset="0"/>
                <a:cs typeface="Facto" charset="0"/>
              </a:rPr>
              <a:t>Azure SQL Data Warehouse</a:t>
            </a:r>
            <a:endParaRPr lang="pt-BR" altLang="pt-BR" sz="3200" b="1" dirty="0">
              <a:latin typeface="Facto" charset="0"/>
              <a:ea typeface="Facto" charset="0"/>
              <a:cs typeface="Facto" charset="0"/>
            </a:endParaRPr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A0075F23-CA82-4ECE-9789-D5AD21F3FA6B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814" y="3375555"/>
            <a:ext cx="1605841" cy="1605841"/>
          </a:xfrm>
          <a:prstGeom prst="rect">
            <a:avLst/>
          </a:prstGeom>
        </p:spPr>
      </p:pic>
      <p:pic>
        <p:nvPicPr>
          <p:cNvPr id="9" name="Espaço Reservado para Conteúdo 7">
            <a:extLst>
              <a:ext uri="{FF2B5EF4-FFF2-40B4-BE49-F238E27FC236}">
                <a16:creationId xmlns:a16="http://schemas.microsoft.com/office/drawing/2014/main" id="{7CF41016-8F43-43B9-952E-DA13038002DC}"/>
              </a:ext>
            </a:extLst>
          </p:cNvPr>
          <p:cNvPicPr>
            <a:picLocks noGrp="1"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896" y="1111062"/>
            <a:ext cx="6062913" cy="493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3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0AF4D61-892B-402A-8081-BA9D15542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4968E75E-14F9-428F-9823-69853214C0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369" y="229870"/>
            <a:ext cx="7104969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pt-BR" sz="3200" b="1" dirty="0">
                <a:latin typeface="Facto" charset="0"/>
                <a:ea typeface="Facto" charset="0"/>
                <a:cs typeface="Facto" charset="0"/>
              </a:rPr>
              <a:t>Azure Storage</a:t>
            </a:r>
            <a:endParaRPr lang="pt-BR" altLang="pt-BR" sz="3200" b="1" dirty="0">
              <a:latin typeface="Facto" charset="0"/>
              <a:ea typeface="Facto" charset="0"/>
              <a:cs typeface="Facto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6B8A2E1-37DB-448C-9CA4-6C4AAEE9554E}"/>
              </a:ext>
            </a:extLst>
          </p:cNvPr>
          <p:cNvSpPr/>
          <p:nvPr/>
        </p:nvSpPr>
        <p:spPr>
          <a:xfrm>
            <a:off x="504776" y="1710952"/>
            <a:ext cx="3323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Hash</a:t>
            </a:r>
            <a:r>
              <a:rPr lang="en-US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– </a:t>
            </a:r>
            <a:r>
              <a:rPr lang="en-US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Melhor</a:t>
            </a:r>
            <a:r>
              <a:rPr lang="en-US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desempenho</a:t>
            </a:r>
            <a:r>
              <a:rPr lang="en-US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para </a:t>
            </a:r>
            <a:r>
              <a:rPr lang="en-US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consulta</a:t>
            </a:r>
            <a:r>
              <a:rPr lang="en-US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e </a:t>
            </a:r>
            <a:r>
              <a:rPr lang="en-US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agregações</a:t>
            </a:r>
            <a:r>
              <a:rPr lang="en-US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. </a:t>
            </a:r>
            <a:endParaRPr lang="en-US" dirty="0">
              <a:solidFill>
                <a:srgbClr val="0070C0"/>
              </a:solidFill>
              <a:latin typeface="Facto"/>
              <a:cs typeface="Calibri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22DB018-3876-4D36-B07C-FBD16953A8B7}"/>
              </a:ext>
            </a:extLst>
          </p:cNvPr>
          <p:cNvSpPr/>
          <p:nvPr/>
        </p:nvSpPr>
        <p:spPr>
          <a:xfrm>
            <a:off x="4133133" y="1705497"/>
            <a:ext cx="3323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Round Robin</a:t>
            </a:r>
            <a:r>
              <a:rPr lang="en-US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– </a:t>
            </a:r>
            <a:r>
              <a:rPr lang="en-US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Melhor</a:t>
            </a:r>
            <a:r>
              <a:rPr lang="en-US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desempenho</a:t>
            </a:r>
            <a:r>
              <a:rPr lang="en-US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para </a:t>
            </a:r>
            <a:r>
              <a:rPr lang="en-US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tabelas</a:t>
            </a:r>
            <a:r>
              <a:rPr lang="en-US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de </a:t>
            </a:r>
            <a:r>
              <a:rPr lang="en-US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carga</a:t>
            </a:r>
            <a:r>
              <a:rPr lang="en-US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.</a:t>
            </a:r>
            <a:endParaRPr lang="en-US" dirty="0">
              <a:solidFill>
                <a:srgbClr val="0070C0"/>
              </a:solidFill>
              <a:latin typeface="Facto"/>
              <a:cs typeface="Calibri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7A67068-19BF-4B7D-8BE6-D864DD351CB8}"/>
              </a:ext>
            </a:extLst>
          </p:cNvPr>
          <p:cNvSpPr/>
          <p:nvPr/>
        </p:nvSpPr>
        <p:spPr>
          <a:xfrm>
            <a:off x="7234604" y="1714417"/>
            <a:ext cx="35854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Replicate</a:t>
            </a:r>
            <a:r>
              <a:rPr lang="en-US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– </a:t>
            </a:r>
            <a:r>
              <a:rPr lang="en-US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Melhor</a:t>
            </a:r>
            <a:r>
              <a:rPr lang="en-US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desempenho</a:t>
            </a:r>
            <a:r>
              <a:rPr lang="en-US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de </a:t>
            </a:r>
            <a:r>
              <a:rPr lang="en-US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consulta</a:t>
            </a:r>
            <a:r>
              <a:rPr lang="en-US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para </a:t>
            </a:r>
            <a:r>
              <a:rPr lang="en-US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tabelas</a:t>
            </a:r>
            <a:r>
              <a:rPr lang="en-US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pequenas</a:t>
            </a:r>
            <a:r>
              <a:rPr lang="en-US" dirty="0">
                <a:solidFill>
                  <a:srgbClr val="0070C0"/>
                </a:solidFill>
                <a:latin typeface="Facto"/>
                <a:ea typeface="MS PGothic"/>
                <a:cs typeface="Calibri"/>
              </a:rPr>
              <a:t>.</a:t>
            </a:r>
            <a:endParaRPr lang="en-US" dirty="0">
              <a:solidFill>
                <a:srgbClr val="0070C0"/>
              </a:solidFill>
              <a:latin typeface="Facto"/>
              <a:cs typeface="Calibri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9E4A5B3-745B-4EDB-8C00-E9ABD4C48C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50" y="3278581"/>
            <a:ext cx="4256284" cy="259395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6C36BB4-3062-4778-B567-83B241D062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78581"/>
            <a:ext cx="4098872" cy="259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31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texto&#10;&#10;Descrição gerada com muito alta confiança">
            <a:extLst>
              <a:ext uri="{FF2B5EF4-FFF2-40B4-BE49-F238E27FC236}">
                <a16:creationId xmlns:a16="http://schemas.microsoft.com/office/drawing/2014/main" id="{A44641E1-3FC9-41CB-A7BB-27147A5B6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180" y="-459545"/>
            <a:ext cx="12324360" cy="7317545"/>
          </a:xfrm>
          <a:prstGeom prst="rect">
            <a:avLst/>
          </a:prstGeom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E79D7CF5-8D28-4C2B-9BCC-EBE6B2A976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368" y="229870"/>
            <a:ext cx="9987471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pt-BR" sz="3200" b="1" dirty="0">
                <a:latin typeface="Facto" charset="0"/>
                <a:ea typeface="Facto" charset="0"/>
                <a:cs typeface="Facto" charset="0"/>
              </a:rPr>
              <a:t>DW </a:t>
            </a:r>
            <a:r>
              <a:rPr lang="en-US" altLang="pt-BR" sz="3200" b="1" dirty="0" err="1">
                <a:latin typeface="Facto" charset="0"/>
                <a:ea typeface="Facto" charset="0"/>
                <a:cs typeface="Facto" charset="0"/>
              </a:rPr>
              <a:t>convencional</a:t>
            </a:r>
            <a:r>
              <a:rPr lang="en-US" altLang="pt-BR" sz="3200" b="1" dirty="0">
                <a:latin typeface="Facto" charset="0"/>
                <a:ea typeface="Facto" charset="0"/>
                <a:cs typeface="Facto" charset="0"/>
              </a:rPr>
              <a:t> x Azure SQL Data Warehouse</a:t>
            </a:r>
            <a:endParaRPr lang="pt-BR" altLang="pt-BR" sz="3200" b="1" dirty="0">
              <a:latin typeface="Facto" charset="0"/>
              <a:ea typeface="Facto" charset="0"/>
              <a:cs typeface="Facto" charset="0"/>
            </a:endParaRPr>
          </a:p>
        </p:txBody>
      </p:sp>
      <p:pic>
        <p:nvPicPr>
          <p:cNvPr id="5" name="Picture 2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FA4A78CE-6CC6-41B1-B063-B19289F4E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549" y="949905"/>
            <a:ext cx="8960290" cy="535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97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A9396C7-1D4A-42DB-B813-D8633F30B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DEFCEA13-5AB3-40EA-8950-9E303FD85A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368" y="229870"/>
            <a:ext cx="9987471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pt-BR" sz="3200" b="1" dirty="0">
                <a:latin typeface="Facto" charset="0"/>
                <a:ea typeface="Facto" charset="0"/>
                <a:cs typeface="Facto" charset="0"/>
              </a:rPr>
              <a:t>ELT com Azure SQL DW e </a:t>
            </a:r>
            <a:r>
              <a:rPr lang="en-US" altLang="pt-BR" sz="3200" b="1" dirty="0" err="1">
                <a:latin typeface="Facto" charset="0"/>
                <a:ea typeface="Facto" charset="0"/>
                <a:cs typeface="Facto" charset="0"/>
              </a:rPr>
              <a:t>Polybase</a:t>
            </a:r>
            <a:endParaRPr lang="pt-BR" altLang="pt-BR" sz="3200" b="1" dirty="0">
              <a:latin typeface="Facto" charset="0"/>
              <a:ea typeface="Facto" charset="0"/>
              <a:cs typeface="Facto" charset="0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FEA1A0E0-B593-49A4-B39B-B793071E56C2}"/>
              </a:ext>
            </a:extLst>
          </p:cNvPr>
          <p:cNvSpPr txBox="1"/>
          <p:nvPr/>
        </p:nvSpPr>
        <p:spPr>
          <a:xfrm>
            <a:off x="487896" y="1294131"/>
            <a:ext cx="9250464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F497D"/>
                </a:solidFill>
                <a:latin typeface="Facto"/>
                <a:ea typeface="MS PGothic"/>
                <a:cs typeface="Calibri"/>
              </a:rPr>
              <a:t>É o </a:t>
            </a:r>
            <a:r>
              <a:rPr lang="en-US" sz="2800" dirty="0" err="1">
                <a:solidFill>
                  <a:srgbClr val="1F497D"/>
                </a:solidFill>
                <a:latin typeface="Facto"/>
                <a:ea typeface="MS PGothic"/>
                <a:cs typeface="Calibri"/>
              </a:rPr>
              <a:t>processo</a:t>
            </a:r>
            <a:r>
              <a:rPr lang="en-US" sz="2800" dirty="0">
                <a:solidFill>
                  <a:srgbClr val="1F497D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2800" dirty="0" err="1">
                <a:solidFill>
                  <a:srgbClr val="1F497D"/>
                </a:solidFill>
                <a:latin typeface="Facto"/>
                <a:ea typeface="MS PGothic"/>
                <a:cs typeface="Calibri"/>
              </a:rPr>
              <a:t>pelo</a:t>
            </a:r>
            <a:r>
              <a:rPr lang="en-US" sz="2800" dirty="0">
                <a:solidFill>
                  <a:srgbClr val="1F497D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2800" dirty="0" err="1">
                <a:solidFill>
                  <a:srgbClr val="1F497D"/>
                </a:solidFill>
                <a:latin typeface="Facto"/>
                <a:ea typeface="MS PGothic"/>
                <a:cs typeface="Calibri"/>
              </a:rPr>
              <a:t>qual</a:t>
            </a:r>
            <a:r>
              <a:rPr lang="en-US" sz="2800" dirty="0">
                <a:solidFill>
                  <a:srgbClr val="1F497D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2800" dirty="0" err="1">
                <a:solidFill>
                  <a:srgbClr val="1F497D"/>
                </a:solidFill>
                <a:latin typeface="Facto"/>
                <a:ea typeface="MS PGothic"/>
                <a:cs typeface="Calibri"/>
              </a:rPr>
              <a:t>os</a:t>
            </a:r>
            <a:r>
              <a:rPr lang="en-US" sz="2800" dirty="0">
                <a:solidFill>
                  <a:srgbClr val="1F497D"/>
                </a:solidFill>
                <a:latin typeface="Facto"/>
                <a:ea typeface="MS PGothic"/>
                <a:cs typeface="Calibri"/>
              </a:rPr>
              <a:t> dados </a:t>
            </a:r>
            <a:r>
              <a:rPr lang="en-US" sz="2800" dirty="0" err="1">
                <a:solidFill>
                  <a:srgbClr val="1F497D"/>
                </a:solidFill>
                <a:latin typeface="Facto"/>
                <a:ea typeface="MS PGothic"/>
                <a:cs typeface="Calibri"/>
              </a:rPr>
              <a:t>são</a:t>
            </a:r>
            <a:r>
              <a:rPr lang="en-US" sz="2800" dirty="0">
                <a:solidFill>
                  <a:srgbClr val="1F497D"/>
                </a:solidFill>
                <a:latin typeface="Facto"/>
                <a:ea typeface="MS PGothic"/>
                <a:cs typeface="Calibri"/>
              </a:rPr>
              <a:t> </a:t>
            </a:r>
            <a:r>
              <a:rPr lang="en-US" sz="2800" dirty="0" err="1">
                <a:solidFill>
                  <a:srgbClr val="1F497D"/>
                </a:solidFill>
                <a:latin typeface="Facto"/>
                <a:ea typeface="MS PGothic"/>
                <a:cs typeface="Calibri"/>
              </a:rPr>
              <a:t>carregados</a:t>
            </a:r>
            <a:r>
              <a:rPr lang="en-US" sz="2800" dirty="0">
                <a:solidFill>
                  <a:srgbClr val="1F497D"/>
                </a:solidFill>
                <a:latin typeface="Facto"/>
                <a:ea typeface="MS PGothic"/>
                <a:cs typeface="Calibri"/>
              </a:rPr>
              <a:t> de um Sistema de </a:t>
            </a:r>
            <a:r>
              <a:rPr lang="en-US" sz="2800" dirty="0" err="1">
                <a:solidFill>
                  <a:srgbClr val="1F497D"/>
                </a:solidFill>
                <a:latin typeface="Facto"/>
                <a:ea typeface="MS PGothic"/>
                <a:cs typeface="Calibri"/>
              </a:rPr>
              <a:t>origem</a:t>
            </a:r>
            <a:r>
              <a:rPr lang="en-US" sz="2800" dirty="0">
                <a:solidFill>
                  <a:srgbClr val="1F497D"/>
                </a:solidFill>
                <a:latin typeface="Facto"/>
                <a:ea typeface="MS PGothic"/>
                <a:cs typeface="Calibri"/>
              </a:rPr>
              <a:t> para um Data Warehouse de </a:t>
            </a:r>
            <a:r>
              <a:rPr lang="en-US" sz="2800" dirty="0" err="1">
                <a:solidFill>
                  <a:srgbClr val="1F497D"/>
                </a:solidFill>
                <a:latin typeface="Facto"/>
                <a:ea typeface="MS PGothic"/>
                <a:cs typeface="Calibri"/>
              </a:rPr>
              <a:t>destino</a:t>
            </a:r>
            <a:r>
              <a:rPr lang="en-US" sz="2800" dirty="0">
                <a:solidFill>
                  <a:srgbClr val="1F497D"/>
                </a:solidFill>
                <a:latin typeface="Facto"/>
                <a:ea typeface="MS PGothic"/>
                <a:cs typeface="Calibri"/>
              </a:rPr>
              <a:t>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CE84FD3-4FEF-43B1-A969-9CF47F941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219" y="2417896"/>
            <a:ext cx="7494401" cy="352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0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400</Words>
  <Application>Microsoft Office PowerPoint</Application>
  <PresentationFormat>Widescreen</PresentationFormat>
  <Paragraphs>73</Paragraphs>
  <Slides>17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9" baseType="lpstr">
      <vt:lpstr>MS PGothic</vt:lpstr>
      <vt:lpstr>Arial</vt:lpstr>
      <vt:lpstr>Calibri</vt:lpstr>
      <vt:lpstr>Calibri Light</vt:lpstr>
      <vt:lpstr>Facto</vt:lpstr>
      <vt:lpstr>Facto </vt:lpstr>
      <vt:lpstr>Facto bold</vt:lpstr>
      <vt:lpstr>Helvetica Neue Medium</vt:lpstr>
      <vt:lpstr>Roboto-Bold</vt:lpstr>
      <vt:lpstr>Roboto-Regular</vt:lpstr>
      <vt:lpstr>Verdana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Luciano Dalmiglio</dc:creator>
  <cp:lastModifiedBy>Sidney Cirqueira</cp:lastModifiedBy>
  <cp:revision>26</cp:revision>
  <dcterms:created xsi:type="dcterms:W3CDTF">2019-05-20T19:47:24Z</dcterms:created>
  <dcterms:modified xsi:type="dcterms:W3CDTF">2019-06-07T02:03:36Z</dcterms:modified>
</cp:coreProperties>
</file>